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1"/>
  </p:notesMasterIdLst>
  <p:sldIdLst>
    <p:sldId id="279" r:id="rId3"/>
    <p:sldId id="270" r:id="rId4"/>
    <p:sldId id="287" r:id="rId5"/>
    <p:sldId id="290" r:id="rId6"/>
    <p:sldId id="291" r:id="rId7"/>
    <p:sldId id="292" r:id="rId8"/>
    <p:sldId id="289" r:id="rId9"/>
    <p:sldId id="293" r:id="rId1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to Jun" initials="SJ" lastIdx="1" clrIdx="0">
    <p:extLst>
      <p:ext uri="{19B8F6BF-5375-455C-9EA6-DF929625EA0E}">
        <p15:presenceInfo xmlns:p15="http://schemas.microsoft.com/office/powerpoint/2012/main" userId="47466eb5046dd0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8" autoAdjust="0"/>
  </p:normalViewPr>
  <p:slideViewPr>
    <p:cSldViewPr snapToGrid="0" showGuides="1">
      <p:cViewPr varScale="1">
        <p:scale>
          <a:sx n="114" d="100"/>
          <a:sy n="114" d="100"/>
        </p:scale>
        <p:origin x="54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5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0"/>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 y="4114800"/>
            <a:ext cx="6675120" cy="5029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4823459" y="9006840"/>
            <a:ext cx="2135823" cy="274320"/>
          </a:xfrm>
          <a:prstGeom prst="rect">
            <a:avLst/>
          </a:prstGeom>
        </p:spPr>
        <p:txBody>
          <a:bodyPr vert="horz" lIns="91440" tIns="45720" rIns="91440" bIns="45720" rtlCol="0" anchor="b"/>
          <a:lstStyle>
            <a:lvl1pPr algn="r">
              <a:defRPr sz="2400"/>
            </a:lvl1pPr>
          </a:lstStyle>
          <a:p>
            <a:fld id="{9BEE1C3F-5E6C-480D-8B06-86FCE43D0A9B}" type="slidenum">
              <a:rPr lang="ja-JP" altLang="en-US" smtClean="0"/>
              <a:pPr/>
              <a:t>‹#›</a:t>
            </a:fld>
            <a:endParaRPr lang="ja-JP" altLang="en-US" dirty="0"/>
          </a:p>
        </p:txBody>
      </p:sp>
    </p:spTree>
    <p:extLst>
      <p:ext uri="{BB962C8B-B14F-4D97-AF65-F5344CB8AC3E}">
        <p14:creationId xmlns:p14="http://schemas.microsoft.com/office/powerpoint/2010/main" val="31331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 y="4114800"/>
            <a:ext cx="6686550" cy="5029200"/>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1</a:t>
            </a:fld>
            <a:endParaRPr lang="ja-JP" altLang="en-US" dirty="0"/>
          </a:p>
        </p:txBody>
      </p:sp>
    </p:spTree>
    <p:extLst>
      <p:ext uri="{BB962C8B-B14F-4D97-AF65-F5344CB8AC3E}">
        <p14:creationId xmlns:p14="http://schemas.microsoft.com/office/powerpoint/2010/main" val="10461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2</a:t>
            </a:fld>
            <a:endParaRPr lang="ja-JP" altLang="en-US" dirty="0"/>
          </a:p>
        </p:txBody>
      </p:sp>
    </p:spTree>
    <p:extLst>
      <p:ext uri="{BB962C8B-B14F-4D97-AF65-F5344CB8AC3E}">
        <p14:creationId xmlns:p14="http://schemas.microsoft.com/office/powerpoint/2010/main" val="11324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3</a:t>
            </a:fld>
            <a:endParaRPr lang="ja-JP" altLang="en-US" dirty="0"/>
          </a:p>
        </p:txBody>
      </p:sp>
    </p:spTree>
    <p:extLst>
      <p:ext uri="{BB962C8B-B14F-4D97-AF65-F5344CB8AC3E}">
        <p14:creationId xmlns:p14="http://schemas.microsoft.com/office/powerpoint/2010/main" val="12861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4</a:t>
            </a:fld>
            <a:endParaRPr lang="ja-JP" altLang="en-US" dirty="0"/>
          </a:p>
        </p:txBody>
      </p:sp>
    </p:spTree>
    <p:extLst>
      <p:ext uri="{BB962C8B-B14F-4D97-AF65-F5344CB8AC3E}">
        <p14:creationId xmlns:p14="http://schemas.microsoft.com/office/powerpoint/2010/main" val="145318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5</a:t>
            </a:fld>
            <a:endParaRPr lang="ja-JP" altLang="en-US" dirty="0"/>
          </a:p>
        </p:txBody>
      </p:sp>
    </p:spTree>
    <p:extLst>
      <p:ext uri="{BB962C8B-B14F-4D97-AF65-F5344CB8AC3E}">
        <p14:creationId xmlns:p14="http://schemas.microsoft.com/office/powerpoint/2010/main" val="47014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6</a:t>
            </a:fld>
            <a:endParaRPr lang="ja-JP" altLang="en-US" dirty="0"/>
          </a:p>
        </p:txBody>
      </p:sp>
    </p:spTree>
    <p:extLst>
      <p:ext uri="{BB962C8B-B14F-4D97-AF65-F5344CB8AC3E}">
        <p14:creationId xmlns:p14="http://schemas.microsoft.com/office/powerpoint/2010/main" val="378089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7</a:t>
            </a:fld>
            <a:endParaRPr lang="ja-JP" altLang="en-US" dirty="0"/>
          </a:p>
        </p:txBody>
      </p:sp>
    </p:spTree>
    <p:extLst>
      <p:ext uri="{BB962C8B-B14F-4D97-AF65-F5344CB8AC3E}">
        <p14:creationId xmlns:p14="http://schemas.microsoft.com/office/powerpoint/2010/main" val="2608492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kumimoji="1" lang="ja-JP" altLang="en-US" dirty="0"/>
          </a:p>
        </p:txBody>
      </p:sp>
      <p:sp>
        <p:nvSpPr>
          <p:cNvPr id="4" name="スライド番号プレースホルダー 3"/>
          <p:cNvSpPr>
            <a:spLocks noGrp="1"/>
          </p:cNvSpPr>
          <p:nvPr>
            <p:ph type="sldNum" sz="quarter" idx="5"/>
          </p:nvPr>
        </p:nvSpPr>
        <p:spPr/>
        <p:txBody>
          <a:bodyPr/>
          <a:lstStyle/>
          <a:p>
            <a:fld id="{9BEE1C3F-5E6C-480D-8B06-86FCE43D0A9B}" type="slidenum">
              <a:rPr lang="ja-JP" altLang="en-US" smtClean="0"/>
              <a:pPr/>
              <a:t>8</a:t>
            </a:fld>
            <a:endParaRPr lang="ja-JP" altLang="en-US" dirty="0"/>
          </a:p>
        </p:txBody>
      </p:sp>
    </p:spTree>
    <p:extLst>
      <p:ext uri="{BB962C8B-B14F-4D97-AF65-F5344CB8AC3E}">
        <p14:creationId xmlns:p14="http://schemas.microsoft.com/office/powerpoint/2010/main" val="139088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9110B-759A-4890-A46F-5CA70E4582F3}"/>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161346-B687-451B-80CB-E5F6D46627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36C90AE-7054-40E3-8022-019A3448D7C8}"/>
              </a:ext>
            </a:extLst>
          </p:cNvPr>
          <p:cNvSpPr>
            <a:spLocks noGrp="1"/>
          </p:cNvSpPr>
          <p:nvPr>
            <p:ph type="dt" sz="half" idx="10"/>
          </p:nvPr>
        </p:nvSpPr>
        <p:spPr/>
        <p:txBody>
          <a:bodyPr/>
          <a:lstStyle/>
          <a:p>
            <a:fld id="{337D9C2A-4022-4125-B96F-E56EDD53207C}"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7A65266E-9D5B-4D25-B169-286B5BE091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53D50-11FC-47AE-A02E-92A328373242}"/>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263444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A42177-FD63-48E2-AB6B-169094766A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B1E6E-2113-4272-BCD0-9E24935DD6C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4E409D-7EA2-4AA0-8300-9D1F6AE421B7}"/>
              </a:ext>
            </a:extLst>
          </p:cNvPr>
          <p:cNvSpPr>
            <a:spLocks noGrp="1"/>
          </p:cNvSpPr>
          <p:nvPr>
            <p:ph type="dt" sz="half" idx="10"/>
          </p:nvPr>
        </p:nvSpPr>
        <p:spPr/>
        <p:txBody>
          <a:bodyPr/>
          <a:lstStyle/>
          <a:p>
            <a:fld id="{28E975CA-F0F5-42B1-AE85-2B77A90249B7}"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39815FF1-E7AF-44DF-A3CB-38FA38B83D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CADAF2-D29D-4FC6-B867-DC6265DC251B}"/>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49057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6E5334-1970-4A2B-9A77-1859E7D4CF7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177BEB-E7EA-47CE-B844-849EAC3FD73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2914C1-FF3C-4FBF-B503-DBB0F74EEC98}"/>
              </a:ext>
            </a:extLst>
          </p:cNvPr>
          <p:cNvSpPr>
            <a:spLocks noGrp="1"/>
          </p:cNvSpPr>
          <p:nvPr>
            <p:ph type="dt" sz="half" idx="10"/>
          </p:nvPr>
        </p:nvSpPr>
        <p:spPr/>
        <p:txBody>
          <a:bodyPr/>
          <a:lstStyle/>
          <a:p>
            <a:fld id="{AAE86C04-E665-47BB-9992-192A0C9288CB}"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E57F2DDF-2761-4CB7-A16D-E4E1928F11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7278A9-5F5F-4FA9-BAA1-F71A37E3B6A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02975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62E595-8CAD-4A99-8E6B-94AC881FE2EE}" type="datetime1">
              <a:rPr kumimoji="1" lang="ja-JP" altLang="en-US" smtClean="0"/>
              <a:t>2020/7/12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01355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BA9536-5D37-4D88-9390-71B76DE47CAD}" type="datetime1">
              <a:rPr kumimoji="1" lang="ja-JP" altLang="en-US" smtClean="0"/>
              <a:t>2020/7/12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562830"/>
            <a:ext cx="2057400" cy="365125"/>
          </a:xfrm>
        </p:spPr>
        <p:txBody>
          <a:bodyPr/>
          <a:lstStyle>
            <a:lvl1pPr>
              <a:defRPr sz="2000"/>
            </a:lvl1pPr>
          </a:lstStyle>
          <a:p>
            <a:fld id="{0964516F-A834-419C-8A77-8FB5B980A6CF}" type="slidenum">
              <a:rPr lang="ja-JP" altLang="en-US" smtClean="0"/>
              <a:pPr/>
              <a:t>‹#›</a:t>
            </a:fld>
            <a:endParaRPr lang="ja-JP" altLang="en-US" dirty="0"/>
          </a:p>
        </p:txBody>
      </p:sp>
    </p:spTree>
    <p:extLst>
      <p:ext uri="{BB962C8B-B14F-4D97-AF65-F5344CB8AC3E}">
        <p14:creationId xmlns:p14="http://schemas.microsoft.com/office/powerpoint/2010/main" val="86179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36A3A8-F516-4A1E-82C2-23D076635F68}" type="datetime1">
              <a:rPr kumimoji="1" lang="ja-JP" altLang="en-US" smtClean="0"/>
              <a:t>2020/7/12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209162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04D9283-7BF5-48BA-B672-52714274581C}" type="datetime1">
              <a:rPr kumimoji="1" lang="ja-JP" altLang="en-US" smtClean="0"/>
              <a:t>2020/7/12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76720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CA60DC-C129-46D0-903E-A58CF57A8191}" type="datetime1">
              <a:rPr kumimoji="1" lang="ja-JP" altLang="en-US" smtClean="0"/>
              <a:t>2020/7/12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086600" y="6545739"/>
            <a:ext cx="2057400" cy="365125"/>
          </a:xfrm>
        </p:spPr>
        <p:txBody>
          <a:bodyPr/>
          <a:lstStyle>
            <a:lvl1pPr>
              <a:defRPr sz="2000"/>
            </a:lvl1pPr>
          </a:lstStyle>
          <a:p>
            <a:fld id="{0964516F-A834-419C-8A77-8FB5B980A6CF}" type="slidenum">
              <a:rPr lang="ja-JP" altLang="en-US" smtClean="0"/>
              <a:pPr/>
              <a:t>‹#›</a:t>
            </a:fld>
            <a:endParaRPr lang="ja-JP" altLang="en-US" dirty="0"/>
          </a:p>
        </p:txBody>
      </p:sp>
    </p:spTree>
    <p:extLst>
      <p:ext uri="{BB962C8B-B14F-4D97-AF65-F5344CB8AC3E}">
        <p14:creationId xmlns:p14="http://schemas.microsoft.com/office/powerpoint/2010/main" val="83855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EFD9A3-123C-4302-AA1D-2291C6839AE8}" type="datetime1">
              <a:rPr kumimoji="1" lang="ja-JP" altLang="en-US" smtClean="0"/>
              <a:t>2020/7/12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240591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1C7FC-B375-4F56-83EE-A0F5A35264F7}" type="datetime1">
              <a:rPr kumimoji="1" lang="ja-JP" altLang="en-US" smtClean="0"/>
              <a:t>2020/7/12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044599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51E108-28D6-4815-8ED4-8FB2A58DB69A}" type="datetime1">
              <a:rPr kumimoji="1" lang="ja-JP" altLang="en-US" smtClean="0"/>
              <a:t>2020/7/12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5841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56E3F-1C8E-4B51-93CD-AC6A742D80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30AA6C-D315-4A2D-AE19-8FDBDB16E1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2CB138-C20F-465D-BCB3-9308BA79130D}"/>
              </a:ext>
            </a:extLst>
          </p:cNvPr>
          <p:cNvSpPr>
            <a:spLocks noGrp="1"/>
          </p:cNvSpPr>
          <p:nvPr>
            <p:ph type="dt" sz="half" idx="10"/>
          </p:nvPr>
        </p:nvSpPr>
        <p:spPr/>
        <p:txBody>
          <a:bodyPr/>
          <a:lstStyle/>
          <a:p>
            <a:fld id="{7280E51C-E961-4AFE-A30C-6D6C932EE24D}"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EDC63811-AF80-454C-B311-094B93322D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C03A1D-4688-4FB3-A284-9B6A86CB51F5}"/>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41880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FC4F3C-EB01-41E1-8115-F0784C41FB32}" type="datetime1">
              <a:rPr kumimoji="1" lang="ja-JP" altLang="en-US" smtClean="0"/>
              <a:t>2020/7/12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12525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48A00-8CC1-4D27-BCBC-9C5C737E5E18}" type="datetime1">
              <a:rPr kumimoji="1" lang="ja-JP" altLang="en-US" smtClean="0"/>
              <a:t>2020/7/12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707062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882A58-5C71-4AC1-8DAA-65FDB3B881F5}" type="datetime1">
              <a:rPr kumimoji="1" lang="ja-JP" altLang="en-US" smtClean="0"/>
              <a:t>2020/7/12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07611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ABE6C-DD4A-4EC1-8406-3A445574327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477E63-2D80-4BCB-91CC-326BC1EC0D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498EB52-6282-4581-94FF-52D944631105}"/>
              </a:ext>
            </a:extLst>
          </p:cNvPr>
          <p:cNvSpPr>
            <a:spLocks noGrp="1"/>
          </p:cNvSpPr>
          <p:nvPr>
            <p:ph type="dt" sz="half" idx="10"/>
          </p:nvPr>
        </p:nvSpPr>
        <p:spPr/>
        <p:txBody>
          <a:bodyPr/>
          <a:lstStyle/>
          <a:p>
            <a:fld id="{DAD3033C-D370-400F-9DB8-D19303D2E3F0}"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5166CB3B-F415-4381-8DCC-3F11BFA378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2294BC-F89B-4F5A-9C16-AD14F3C848CF}"/>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44386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3059C-A7C4-40D2-A21A-75806941A3E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D34D59-2BE7-4136-97B1-F9F96D7AB36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75A85CB-8CF3-41AD-829C-80262849CEA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450DE42-8C6F-494F-8589-71D21A9A3467}"/>
              </a:ext>
            </a:extLst>
          </p:cNvPr>
          <p:cNvSpPr>
            <a:spLocks noGrp="1"/>
          </p:cNvSpPr>
          <p:nvPr>
            <p:ph type="dt" sz="half" idx="10"/>
          </p:nvPr>
        </p:nvSpPr>
        <p:spPr/>
        <p:txBody>
          <a:bodyPr/>
          <a:lstStyle/>
          <a:p>
            <a:fld id="{991ACE0A-BE62-467C-848F-64C6D0CD08A1}" type="datetime1">
              <a:rPr kumimoji="1" lang="ja-JP" altLang="en-US" smtClean="0"/>
              <a:t>2020/7/12</a:t>
            </a:fld>
            <a:endParaRPr kumimoji="1" lang="ja-JP" altLang="en-US"/>
          </a:p>
        </p:txBody>
      </p:sp>
      <p:sp>
        <p:nvSpPr>
          <p:cNvPr id="6" name="フッター プレースホルダー 5">
            <a:extLst>
              <a:ext uri="{FF2B5EF4-FFF2-40B4-BE49-F238E27FC236}">
                <a16:creationId xmlns:a16="http://schemas.microsoft.com/office/drawing/2014/main" id="{8A2CF1A1-3C2B-48FA-9EB5-1BCAD6DB88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16E73E-08D8-4709-BA26-7FBBDCEC7C3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66546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4E577D-5488-43C2-9517-34315428FEA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85DB07-7162-48C9-922B-B57FC6F673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61F6CB-2078-4407-AE17-EAC0D8D6D83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7261BC-D459-4098-9590-44E6FECB4E3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FBF49F4-8990-4221-A220-7240992776F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15168EC-0F7B-41A7-9297-58AB9FB1076F}"/>
              </a:ext>
            </a:extLst>
          </p:cNvPr>
          <p:cNvSpPr>
            <a:spLocks noGrp="1"/>
          </p:cNvSpPr>
          <p:nvPr>
            <p:ph type="dt" sz="half" idx="10"/>
          </p:nvPr>
        </p:nvSpPr>
        <p:spPr/>
        <p:txBody>
          <a:bodyPr/>
          <a:lstStyle/>
          <a:p>
            <a:fld id="{904CF5FB-5F42-4625-BC16-EB1D6DC957CD}" type="datetime1">
              <a:rPr kumimoji="1" lang="ja-JP" altLang="en-US" smtClean="0"/>
              <a:t>2020/7/12</a:t>
            </a:fld>
            <a:endParaRPr kumimoji="1" lang="ja-JP" altLang="en-US"/>
          </a:p>
        </p:txBody>
      </p:sp>
      <p:sp>
        <p:nvSpPr>
          <p:cNvPr id="8" name="フッター プレースホルダー 7">
            <a:extLst>
              <a:ext uri="{FF2B5EF4-FFF2-40B4-BE49-F238E27FC236}">
                <a16:creationId xmlns:a16="http://schemas.microsoft.com/office/drawing/2014/main" id="{21FEB7DA-A628-4057-833F-60A625E9F7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65194C-33BE-47D5-8A24-9A9936BE7234}"/>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2952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452E1-2D3C-4391-82E3-C4AE64CDC8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02CA52A-1730-497B-9AF3-1A4CD9D052B0}"/>
              </a:ext>
            </a:extLst>
          </p:cNvPr>
          <p:cNvSpPr>
            <a:spLocks noGrp="1"/>
          </p:cNvSpPr>
          <p:nvPr>
            <p:ph type="dt" sz="half" idx="10"/>
          </p:nvPr>
        </p:nvSpPr>
        <p:spPr/>
        <p:txBody>
          <a:bodyPr/>
          <a:lstStyle/>
          <a:p>
            <a:fld id="{BFA0AC8B-45F6-4150-91C5-C7E53385CFFA}" type="datetime1">
              <a:rPr kumimoji="1" lang="ja-JP" altLang="en-US" smtClean="0"/>
              <a:t>2020/7/12</a:t>
            </a:fld>
            <a:endParaRPr kumimoji="1" lang="ja-JP" altLang="en-US"/>
          </a:p>
        </p:txBody>
      </p:sp>
      <p:sp>
        <p:nvSpPr>
          <p:cNvPr id="4" name="フッター プレースホルダー 3">
            <a:extLst>
              <a:ext uri="{FF2B5EF4-FFF2-40B4-BE49-F238E27FC236}">
                <a16:creationId xmlns:a16="http://schemas.microsoft.com/office/drawing/2014/main" id="{A2E5DEA3-157D-451D-8978-2060913849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5D0393-2435-416B-A7EA-0BD7726B7739}"/>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357726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94150C8-3F53-4DDB-A195-307A8D1FF8E2}"/>
              </a:ext>
            </a:extLst>
          </p:cNvPr>
          <p:cNvSpPr>
            <a:spLocks noGrp="1"/>
          </p:cNvSpPr>
          <p:nvPr>
            <p:ph type="dt" sz="half" idx="10"/>
          </p:nvPr>
        </p:nvSpPr>
        <p:spPr/>
        <p:txBody>
          <a:bodyPr/>
          <a:lstStyle/>
          <a:p>
            <a:fld id="{420DE11B-948E-489B-8922-05B598E85EE0}" type="datetime1">
              <a:rPr kumimoji="1" lang="ja-JP" altLang="en-US" smtClean="0"/>
              <a:t>2020/7/12</a:t>
            </a:fld>
            <a:endParaRPr kumimoji="1" lang="ja-JP" altLang="en-US"/>
          </a:p>
        </p:txBody>
      </p:sp>
      <p:sp>
        <p:nvSpPr>
          <p:cNvPr id="3" name="フッター プレースホルダー 2">
            <a:extLst>
              <a:ext uri="{FF2B5EF4-FFF2-40B4-BE49-F238E27FC236}">
                <a16:creationId xmlns:a16="http://schemas.microsoft.com/office/drawing/2014/main" id="{B36F2B60-0411-4F64-9F1B-A467821CBC5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79C5D5-9A20-4BE1-998E-1BBDFC46E85D}"/>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66224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648-F32A-4491-B5C9-16FCA81568A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5798A0-410D-4CCE-A53A-590F5FC456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A72D6E2-9321-4A4A-9354-44E60B0DFE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207118-7EE8-44A9-97CE-463EB14DD6A0}"/>
              </a:ext>
            </a:extLst>
          </p:cNvPr>
          <p:cNvSpPr>
            <a:spLocks noGrp="1"/>
          </p:cNvSpPr>
          <p:nvPr>
            <p:ph type="dt" sz="half" idx="10"/>
          </p:nvPr>
        </p:nvSpPr>
        <p:spPr/>
        <p:txBody>
          <a:bodyPr/>
          <a:lstStyle/>
          <a:p>
            <a:fld id="{C4F12BBB-8CDC-49CB-A4AA-1601EC218B83}" type="datetime1">
              <a:rPr kumimoji="1" lang="ja-JP" altLang="en-US" smtClean="0"/>
              <a:t>2020/7/12</a:t>
            </a:fld>
            <a:endParaRPr kumimoji="1" lang="ja-JP" altLang="en-US"/>
          </a:p>
        </p:txBody>
      </p:sp>
      <p:sp>
        <p:nvSpPr>
          <p:cNvPr id="6" name="フッター プレースホルダー 5">
            <a:extLst>
              <a:ext uri="{FF2B5EF4-FFF2-40B4-BE49-F238E27FC236}">
                <a16:creationId xmlns:a16="http://schemas.microsoft.com/office/drawing/2014/main" id="{A11FA5C1-DFDB-474A-BE54-03CC152031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7E05F3-4BF4-4326-98F3-CF717656DBD3}"/>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185466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4F15E-120C-43FE-BDEC-9628C1C4591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86D8A19-0C16-408A-BFC8-1726E94950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F52CDA7-9569-44A2-8327-B93076BEBF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21CEA-066D-4358-B64A-8E4EC2CB0E9D}"/>
              </a:ext>
            </a:extLst>
          </p:cNvPr>
          <p:cNvSpPr>
            <a:spLocks noGrp="1"/>
          </p:cNvSpPr>
          <p:nvPr>
            <p:ph type="dt" sz="half" idx="10"/>
          </p:nvPr>
        </p:nvSpPr>
        <p:spPr/>
        <p:txBody>
          <a:bodyPr/>
          <a:lstStyle/>
          <a:p>
            <a:fld id="{7180C651-AEA5-4C02-8597-9CE351BA1D2A}" type="datetime1">
              <a:rPr kumimoji="1" lang="ja-JP" altLang="en-US" smtClean="0"/>
              <a:t>2020/7/12</a:t>
            </a:fld>
            <a:endParaRPr kumimoji="1" lang="ja-JP" altLang="en-US"/>
          </a:p>
        </p:txBody>
      </p:sp>
      <p:sp>
        <p:nvSpPr>
          <p:cNvPr id="6" name="フッター プレースホルダー 5">
            <a:extLst>
              <a:ext uri="{FF2B5EF4-FFF2-40B4-BE49-F238E27FC236}">
                <a16:creationId xmlns:a16="http://schemas.microsoft.com/office/drawing/2014/main" id="{83131AA3-8EF7-4E73-9024-ACA199C5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86C098-51D7-4557-A0C4-12DA7E43ABDA}"/>
              </a:ext>
            </a:extLst>
          </p:cNvPr>
          <p:cNvSpPr>
            <a:spLocks noGrp="1"/>
          </p:cNvSpPr>
          <p:nvPr>
            <p:ph type="sldNum" sz="quarter" idx="12"/>
          </p:nvPr>
        </p:nvSpPr>
        <p:spPr/>
        <p:txBody>
          <a:bodyPr/>
          <a:lstStyle/>
          <a:p>
            <a:fld id="{5BC1AA0F-DC6F-42CA-96D5-CD5B3CD1E82B}" type="slidenum">
              <a:rPr kumimoji="1" lang="ja-JP" altLang="en-US" smtClean="0"/>
              <a:t>‹#›</a:t>
            </a:fld>
            <a:endParaRPr kumimoji="1" lang="ja-JP" altLang="en-US"/>
          </a:p>
        </p:txBody>
      </p:sp>
    </p:spTree>
    <p:extLst>
      <p:ext uri="{BB962C8B-B14F-4D97-AF65-F5344CB8AC3E}">
        <p14:creationId xmlns:p14="http://schemas.microsoft.com/office/powerpoint/2010/main" val="278488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E1D88E-1958-43BE-8116-FB4D13F6C4E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338104-B965-4950-BB0C-1B654A05CC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48DEB6-B332-4FD6-82FD-AF3C8041CD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31E430-96D6-457B-98F0-19B5AA62D302}" type="datetime1">
              <a:rPr kumimoji="1" lang="ja-JP" altLang="en-US" smtClean="0"/>
              <a:t>2020/7/12</a:t>
            </a:fld>
            <a:endParaRPr kumimoji="1" lang="ja-JP" altLang="en-US"/>
          </a:p>
        </p:txBody>
      </p:sp>
      <p:sp>
        <p:nvSpPr>
          <p:cNvPr id="5" name="フッター プレースホルダー 4">
            <a:extLst>
              <a:ext uri="{FF2B5EF4-FFF2-40B4-BE49-F238E27FC236}">
                <a16:creationId xmlns:a16="http://schemas.microsoft.com/office/drawing/2014/main" id="{4310A2B0-3A43-44EB-8F7B-36AFB3DD94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04703-17A7-48BC-AD05-B8F51BCE5757}"/>
              </a:ext>
            </a:extLst>
          </p:cNvPr>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BC1AA0F-DC6F-42CA-96D5-CD5B3CD1E82B}" type="slidenum">
              <a:rPr lang="ja-JP" altLang="en-US" smtClean="0"/>
              <a:pPr/>
              <a:t>‹#›</a:t>
            </a:fld>
            <a:endParaRPr lang="ja-JP" altLang="en-US" dirty="0"/>
          </a:p>
        </p:txBody>
      </p:sp>
    </p:spTree>
    <p:extLst>
      <p:ext uri="{BB962C8B-B14F-4D97-AF65-F5344CB8AC3E}">
        <p14:creationId xmlns:p14="http://schemas.microsoft.com/office/powerpoint/2010/main" val="28934081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EA7F8-B2A5-42E0-880F-3701B7371196}" type="datetime1">
              <a:rPr kumimoji="1" lang="ja-JP" altLang="en-US" smtClean="0"/>
              <a:t>2020/7/12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4516F-A834-419C-8A77-8FB5B980A6CF}" type="slidenum">
              <a:rPr kumimoji="1" lang="ja-JP" altLang="en-US" smtClean="0"/>
              <a:t>‹#›</a:t>
            </a:fld>
            <a:endParaRPr kumimoji="1" lang="ja-JP" altLang="en-US"/>
          </a:p>
        </p:txBody>
      </p:sp>
    </p:spTree>
    <p:extLst>
      <p:ext uri="{BB962C8B-B14F-4D97-AF65-F5344CB8AC3E}">
        <p14:creationId xmlns:p14="http://schemas.microsoft.com/office/powerpoint/2010/main" val="31947749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llc-research.jp/blog/column/255-five-axioms-of-quantum-theor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John%20Polkinghorne" TargetMode="External"/><Relationship Id="rId5" Type="http://schemas.openxmlformats.org/officeDocument/2006/relationships/hyperlink" Target="https://www.amazon.com/Quantum-Leap-Polkinghorne-Science-Religion/dp/185424972X/ref=sr_1_15?keywords=quantum+leap&amp;qid=1576140337&amp;s=books&amp;sr=1-15" TargetMode="Externa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vatican.va/content/francesco/en/encyclicals/documents/papa-francesco_20150524_enciclica-laudato-si.html"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EA76-CA19-4F17-92CA-DDB1D2A2D607}"/>
              </a:ext>
            </a:extLst>
          </p:cNvPr>
          <p:cNvSpPr>
            <a:spLocks noGrp="1"/>
          </p:cNvSpPr>
          <p:nvPr>
            <p:ph type="ctrTitle"/>
          </p:nvPr>
        </p:nvSpPr>
        <p:spPr>
          <a:xfrm>
            <a:off x="2042018" y="417330"/>
            <a:ext cx="5059962" cy="1906419"/>
          </a:xfrm>
        </p:spPr>
        <p:txBody>
          <a:bodyPr anchor="b">
            <a:normAutofit/>
          </a:bodyPr>
          <a:lstStyle/>
          <a:p>
            <a:r>
              <a:rPr lang="ja-JP" altLang="en-US" sz="1400" dirty="0"/>
              <a:t>真生会館 学び合いの会 分科会</a:t>
            </a:r>
            <a:br>
              <a:rPr lang="en-US" altLang="ja-JP" sz="1400" dirty="0"/>
            </a:br>
            <a:r>
              <a:rPr lang="ja-JP" altLang="en-US" sz="1100" dirty="0"/>
              <a:t>教皇フランシスコの思想</a:t>
            </a:r>
            <a:br>
              <a:rPr lang="en-US" altLang="ja-JP" sz="2100" dirty="0"/>
            </a:br>
            <a:r>
              <a:rPr lang="ja-JP" altLang="en-US" sz="2100" dirty="0"/>
              <a:t>　</a:t>
            </a:r>
            <a:br>
              <a:rPr lang="en-US" altLang="ja-JP" sz="2100" dirty="0"/>
            </a:br>
            <a:r>
              <a:rPr lang="ja-JP" altLang="en-US" sz="2800" dirty="0"/>
              <a:t>科学者も宗教者も</a:t>
            </a:r>
            <a:r>
              <a:rPr lang="en-US" altLang="ja-JP" sz="2800" dirty="0"/>
              <a:t>believers</a:t>
            </a:r>
            <a:br>
              <a:rPr lang="en-US" altLang="ja-JP" sz="2100" dirty="0"/>
            </a:br>
            <a:r>
              <a:rPr lang="en-US" altLang="ja-JP" sz="1200" dirty="0"/>
              <a:t>reality</a:t>
            </a:r>
            <a:r>
              <a:rPr lang="ja-JP" altLang="en-US" sz="1200" dirty="0"/>
              <a:t>を</a:t>
            </a:r>
            <a:r>
              <a:rPr lang="en-US" altLang="ja-JP" sz="1200" dirty="0"/>
              <a:t>understand</a:t>
            </a:r>
            <a:r>
              <a:rPr lang="ja-JP" altLang="en-US" sz="1200" dirty="0"/>
              <a:t>するために一見異なる公理系を</a:t>
            </a:r>
            <a:r>
              <a:rPr lang="en-US" altLang="ja-JP" sz="1200" dirty="0"/>
              <a:t>believe</a:t>
            </a:r>
            <a:r>
              <a:rPr lang="ja-JP" altLang="en-US" sz="1200" dirty="0"/>
              <a:t>する者達</a:t>
            </a:r>
            <a:endParaRPr kumimoji="1" lang="ja-JP" altLang="en-US" sz="1200" dirty="0"/>
          </a:p>
        </p:txBody>
      </p:sp>
      <p:sp>
        <p:nvSpPr>
          <p:cNvPr id="3" name="字幕 2">
            <a:extLst>
              <a:ext uri="{FF2B5EF4-FFF2-40B4-BE49-F238E27FC236}">
                <a16:creationId xmlns:a16="http://schemas.microsoft.com/office/drawing/2014/main" id="{B6869723-AE5D-409D-B386-048448A32648}"/>
              </a:ext>
            </a:extLst>
          </p:cNvPr>
          <p:cNvSpPr>
            <a:spLocks noGrp="1"/>
          </p:cNvSpPr>
          <p:nvPr>
            <p:ph type="subTitle" idx="1"/>
          </p:nvPr>
        </p:nvSpPr>
        <p:spPr>
          <a:xfrm>
            <a:off x="3465584" y="6071918"/>
            <a:ext cx="2212829" cy="549276"/>
          </a:xfrm>
        </p:spPr>
        <p:txBody>
          <a:bodyPr anchor="t">
            <a:normAutofit/>
          </a:bodyPr>
          <a:lstStyle/>
          <a:p>
            <a:r>
              <a:rPr kumimoji="1" lang="en-US" altLang="ja-JP" sz="1050" dirty="0"/>
              <a:t>2020.07.18</a:t>
            </a:r>
            <a:endParaRPr lang="en-US" altLang="ja-JP" sz="1050" dirty="0"/>
          </a:p>
          <a:p>
            <a:r>
              <a:rPr kumimoji="1" lang="ja-JP" altLang="en-US" sz="1050" dirty="0"/>
              <a:t>齋藤旬</a:t>
            </a:r>
          </a:p>
        </p:txBody>
      </p:sp>
      <p:sp>
        <p:nvSpPr>
          <p:cNvPr id="5" name="スライド番号プレースホルダー 4">
            <a:extLst>
              <a:ext uri="{FF2B5EF4-FFF2-40B4-BE49-F238E27FC236}">
                <a16:creationId xmlns:a16="http://schemas.microsoft.com/office/drawing/2014/main" id="{86F0DA64-3146-4CAB-8A50-AE64905DD2DD}"/>
              </a:ext>
            </a:extLst>
          </p:cNvPr>
          <p:cNvSpPr>
            <a:spLocks noGrp="1"/>
          </p:cNvSpPr>
          <p:nvPr>
            <p:ph type="sldNum" sz="quarter" idx="12"/>
          </p:nvPr>
        </p:nvSpPr>
        <p:spPr/>
        <p:txBody>
          <a:bodyPr/>
          <a:lstStyle/>
          <a:p>
            <a:fld id="{5BC1AA0F-DC6F-42CA-96D5-CD5B3CD1E82B}" type="slidenum">
              <a:rPr kumimoji="1" lang="ja-JP" altLang="en-US" smtClean="0"/>
              <a:t>1</a:t>
            </a:fld>
            <a:endParaRPr kumimoji="1" lang="ja-JP" altLang="en-US" dirty="0"/>
          </a:p>
        </p:txBody>
      </p:sp>
      <p:pic>
        <p:nvPicPr>
          <p:cNvPr id="8" name="図 7">
            <a:extLst>
              <a:ext uri="{FF2B5EF4-FFF2-40B4-BE49-F238E27FC236}">
                <a16:creationId xmlns:a16="http://schemas.microsoft.com/office/drawing/2014/main" id="{AA2B1340-1881-4025-ADCF-7F0870EFDA83}"/>
              </a:ext>
            </a:extLst>
          </p:cNvPr>
          <p:cNvPicPr>
            <a:picLocks noChangeAspect="1"/>
          </p:cNvPicPr>
          <p:nvPr/>
        </p:nvPicPr>
        <p:blipFill>
          <a:blip r:embed="rId3"/>
          <a:stretch>
            <a:fillRect/>
          </a:stretch>
        </p:blipFill>
        <p:spPr>
          <a:xfrm>
            <a:off x="2247224" y="2710828"/>
            <a:ext cx="4649551" cy="3099700"/>
          </a:xfrm>
          <a:prstGeom prst="rect">
            <a:avLst/>
          </a:prstGeom>
        </p:spPr>
      </p:pic>
      <p:sp>
        <p:nvSpPr>
          <p:cNvPr id="9" name="テキスト ボックス 8">
            <a:extLst>
              <a:ext uri="{FF2B5EF4-FFF2-40B4-BE49-F238E27FC236}">
                <a16:creationId xmlns:a16="http://schemas.microsoft.com/office/drawing/2014/main" id="{26E9FA02-1406-4E9F-BD6E-299C3E8F5C11}"/>
              </a:ext>
            </a:extLst>
          </p:cNvPr>
          <p:cNvSpPr txBox="1"/>
          <p:nvPr/>
        </p:nvSpPr>
        <p:spPr>
          <a:xfrm>
            <a:off x="4092539" y="6667140"/>
            <a:ext cx="958917" cy="215444"/>
          </a:xfrm>
          <a:prstGeom prst="rect">
            <a:avLst/>
          </a:prstGeom>
          <a:noFill/>
        </p:spPr>
        <p:txBody>
          <a:bodyPr wrap="none" rtlCol="0">
            <a:spAutoFit/>
          </a:bodyPr>
          <a:lstStyle/>
          <a:p>
            <a:r>
              <a:rPr kumimoji="1" lang="en-US" altLang="ja-JP" sz="800" dirty="0"/>
              <a:t>2020.07,08 rev.3</a:t>
            </a:r>
            <a:endParaRPr kumimoji="1" lang="ja-JP" altLang="en-US" sz="800" dirty="0"/>
          </a:p>
        </p:txBody>
      </p:sp>
    </p:spTree>
    <p:extLst>
      <p:ext uri="{BB962C8B-B14F-4D97-AF65-F5344CB8AC3E}">
        <p14:creationId xmlns:p14="http://schemas.microsoft.com/office/powerpoint/2010/main" val="365535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fontScale="90000"/>
          </a:bodyPr>
          <a:lstStyle/>
          <a:p>
            <a:pPr algn="ctr"/>
            <a:r>
              <a:rPr lang="en-US" altLang="ja-JP" sz="3600" dirty="0"/>
              <a:t>distinctive approaches to understanding reality</a:t>
            </a:r>
            <a:br>
              <a:rPr kumimoji="1" lang="en-US" altLang="ja-JP" dirty="0"/>
            </a:br>
            <a:r>
              <a:rPr lang="en-US" altLang="ja-JP" sz="1600" dirty="0">
                <a:hlinkClick r:id="rId3"/>
              </a:rPr>
              <a:t>Laudato Si’ </a:t>
            </a:r>
            <a:r>
              <a:rPr lang="en-US" altLang="ja-JP" sz="1600" dirty="0"/>
              <a:t>62,63</a:t>
            </a:r>
            <a:r>
              <a:rPr lang="ja-JP" altLang="en-US" sz="1600" dirty="0"/>
              <a:t> 　</a:t>
            </a:r>
            <a:r>
              <a:rPr lang="ja-JP" altLang="en-US" sz="1600" dirty="0">
                <a:solidFill>
                  <a:srgbClr val="FF0000"/>
                </a:solidFill>
              </a:rPr>
              <a:t>科学者も宗教者も</a:t>
            </a:r>
            <a:r>
              <a:rPr lang="en-US" altLang="ja-JP" sz="1600" dirty="0">
                <a:solidFill>
                  <a:srgbClr val="FF0000"/>
                </a:solidFill>
              </a:rPr>
              <a:t>believers</a:t>
            </a:r>
            <a:r>
              <a:rPr lang="ja-JP" altLang="en-US" sz="1600" dirty="0"/>
              <a:t>。⇒　</a:t>
            </a:r>
            <a:r>
              <a:rPr lang="en-US" altLang="ja-JP" sz="1600" dirty="0"/>
              <a:t>reality</a:t>
            </a:r>
            <a:r>
              <a:rPr lang="ja-JP" altLang="en-US" sz="1600" dirty="0"/>
              <a:t>を</a:t>
            </a:r>
            <a:r>
              <a:rPr lang="en-US" altLang="ja-JP" sz="1600" dirty="0"/>
              <a:t>understand</a:t>
            </a:r>
            <a:r>
              <a:rPr lang="ja-JP" altLang="en-US" sz="1600" dirty="0"/>
              <a:t>するために一見異なる</a:t>
            </a:r>
            <a:r>
              <a:rPr lang="ja-JP" altLang="en-US" sz="1600" dirty="0">
                <a:solidFill>
                  <a:srgbClr val="FF0000"/>
                </a:solidFill>
              </a:rPr>
              <a:t>公理系</a:t>
            </a:r>
            <a:r>
              <a:rPr lang="ja-JP" altLang="en-US" sz="1600" dirty="0"/>
              <a:t>を</a:t>
            </a:r>
            <a:r>
              <a:rPr lang="en-US" altLang="ja-JP" sz="1600" dirty="0"/>
              <a:t>believe</a:t>
            </a:r>
            <a:r>
              <a:rPr lang="ja-JP" altLang="en-US" sz="1600" dirty="0"/>
              <a:t>する者達。</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0" y="1707941"/>
            <a:ext cx="4144161" cy="5150059"/>
          </a:xfrm>
        </p:spPr>
        <p:txBody>
          <a:bodyPr>
            <a:noAutofit/>
          </a:bodyPr>
          <a:lstStyle/>
          <a:p>
            <a:pPr marL="0" indent="0" algn="just">
              <a:lnSpc>
                <a:spcPct val="100000"/>
              </a:lnSpc>
              <a:buNone/>
            </a:pPr>
            <a:r>
              <a:rPr lang="en-US" altLang="ja-JP" sz="1200" dirty="0"/>
              <a:t>62. Why should this document, addressed to all people of good will, include a chapter dealing with the convictions of believers?   I am well aware that in the areas of politics and philosophy there are those who firmly reject the idea of a Creator, or consider it irrelevant, and consequently dismiss as irrational the rich contribution which religions can make towards an integral ecology and the full development of humanity. Others view religions simply as a subculture to be tolerated. Nonetheless, </a:t>
            </a:r>
            <a:r>
              <a:rPr lang="en-US" altLang="ja-JP" sz="1200" dirty="0">
                <a:solidFill>
                  <a:srgbClr val="FF0000"/>
                </a:solidFill>
              </a:rPr>
              <a:t>science</a:t>
            </a:r>
            <a:r>
              <a:rPr lang="en-US" altLang="ja-JP" sz="1200" dirty="0"/>
              <a:t> and religion, with their distinctive approaches to understanding reality, can enter into an intense dialogue fruitful for both.</a:t>
            </a:r>
          </a:p>
          <a:p>
            <a:pPr marL="0" indent="0" algn="just">
              <a:lnSpc>
                <a:spcPct val="100000"/>
              </a:lnSpc>
              <a:buNone/>
            </a:pPr>
            <a:r>
              <a:rPr lang="en-US" altLang="ja-JP" sz="1200" dirty="0"/>
              <a:t>63. Given the complexity of the ecological crisis and its multiple causes, we need to realize that the solutions will not emerge from just one way of interpreting and transforming reality. Respect must also be shown for the various cultural riches of different peoples, their art and poetry, their interior life and spirituality.  If we are truly concerned to develop an ecology capable of remedying the damage we have done, no branch of the </a:t>
            </a:r>
            <a:r>
              <a:rPr lang="en-US" altLang="ja-JP" sz="1200" dirty="0">
                <a:solidFill>
                  <a:srgbClr val="FF0000"/>
                </a:solidFill>
              </a:rPr>
              <a:t>sciences</a:t>
            </a:r>
            <a:r>
              <a:rPr lang="en-US" altLang="ja-JP" sz="1200" dirty="0"/>
              <a:t> and no form of wisdom can be left out, and that includes religion and the language particular to it.   The Catholic Church is open to dialogue with philosophical thought; this has enabled her to produce various syntheses between faith and reason. The development of the Church’s social teaching represents such a synthesis with regard to social issues; this teaching is called to be enriched by taking up new challenges.</a:t>
            </a:r>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303552" y="1707941"/>
            <a:ext cx="4840448" cy="4988889"/>
          </a:xfrm>
        </p:spPr>
        <p:txBody>
          <a:bodyPr>
            <a:noAutofit/>
          </a:bodyPr>
          <a:lstStyle/>
          <a:p>
            <a:pPr marL="0" indent="0" algn="just">
              <a:lnSpc>
                <a:spcPct val="110000"/>
              </a:lnSpc>
              <a:spcBef>
                <a:spcPts val="0"/>
              </a:spcBef>
              <a:buNone/>
            </a:pPr>
            <a:r>
              <a:rPr lang="en-US" altLang="ja-JP" sz="1200" dirty="0"/>
              <a:t>62.</a:t>
            </a:r>
            <a:r>
              <a:rPr lang="ja-JP" altLang="en-US" sz="1200" dirty="0"/>
              <a:t>　この文書は、</a:t>
            </a:r>
            <a:r>
              <a:rPr lang="en-US" altLang="ja-JP" sz="1200" dirty="0"/>
              <a:t>all people of good will</a:t>
            </a:r>
            <a:r>
              <a:rPr lang="ja-JP" altLang="en-US" sz="1200" dirty="0"/>
              <a:t>の為に書かれたものです。それが何故、</a:t>
            </a:r>
            <a:r>
              <a:rPr lang="en-US" altLang="ja-JP" sz="1200" dirty="0"/>
              <a:t>the convictions of believers</a:t>
            </a:r>
            <a:r>
              <a:rPr lang="ja-JP" altLang="en-US" sz="1200" dirty="0"/>
              <a:t>を取り上げるために一章を割くのでしょうか。確かに政治や哲学の分野であれば、私も重々承知していますが、</a:t>
            </a:r>
            <a:r>
              <a:rPr lang="en-US" altLang="ja-JP" sz="1200" dirty="0"/>
              <a:t>a Creator</a:t>
            </a:r>
            <a:r>
              <a:rPr lang="ja-JP" altLang="en-US" sz="1200" dirty="0"/>
              <a:t>という考え方そのものを全く受け付けない人達がいます。その人達はその結果、</a:t>
            </a:r>
            <a:r>
              <a:rPr lang="en-US" altLang="ja-JP" sz="1200" dirty="0"/>
              <a:t>an integral ecology and the full development of humanity</a:t>
            </a:r>
            <a:r>
              <a:rPr lang="ja-JP" altLang="en-US" sz="1200" dirty="0"/>
              <a:t>に向けて</a:t>
            </a:r>
            <a:r>
              <a:rPr lang="en-US" altLang="ja-JP" sz="1200" dirty="0"/>
              <a:t>religions</a:t>
            </a:r>
            <a:r>
              <a:rPr lang="ja-JP" altLang="en-US" sz="1200" dirty="0"/>
              <a:t>が為しうる豊かな貢献を見落としてしまいます。そういう人達にとって、</a:t>
            </a:r>
            <a:r>
              <a:rPr lang="en-US" altLang="ja-JP" sz="1200" dirty="0"/>
              <a:t>religions</a:t>
            </a:r>
            <a:r>
              <a:rPr lang="ja-JP" altLang="en-US" sz="1200" dirty="0"/>
              <a:t>は大目に見てやっても良いサブカルチャーの一つだといったところでしょう。しかしながら</a:t>
            </a:r>
            <a:r>
              <a:rPr lang="en-US" altLang="ja-JP" sz="1200" dirty="0">
                <a:solidFill>
                  <a:srgbClr val="FF0000"/>
                </a:solidFill>
              </a:rPr>
              <a:t>science</a:t>
            </a:r>
            <a:r>
              <a:rPr lang="ja-JP" altLang="en-US" sz="1200" dirty="0"/>
              <a:t>は</a:t>
            </a:r>
            <a:r>
              <a:rPr lang="en-US" altLang="ja-JP" sz="1200" dirty="0"/>
              <a:t>religion</a:t>
            </a:r>
            <a:r>
              <a:rPr lang="ja-JP" altLang="en-US" sz="1200" dirty="0"/>
              <a:t>と共に、それぞれ一見異なるアプローチで</a:t>
            </a:r>
            <a:r>
              <a:rPr lang="en-US" altLang="ja-JP" sz="1200" dirty="0"/>
              <a:t>understanding reality</a:t>
            </a:r>
            <a:r>
              <a:rPr lang="ja-JP" altLang="en-US" sz="1200" dirty="0"/>
              <a:t>を行います。従って双方にとって中身の濃い実りある対話に入ることが出来るはずです。</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63</a:t>
            </a:r>
            <a:r>
              <a:rPr lang="ja-JP" altLang="en-US" sz="1200" dirty="0"/>
              <a:t>．　私達が直面している</a:t>
            </a:r>
            <a:r>
              <a:rPr lang="en-US" altLang="ja-JP" sz="1200" dirty="0"/>
              <a:t>ecological crisis</a:t>
            </a:r>
            <a:r>
              <a:rPr lang="ja-JP" altLang="en-US" sz="1200" dirty="0"/>
              <a:t>は、様々な原因により複雑さを増しています。ですからその解決策は、一つの方向から</a:t>
            </a:r>
            <a:r>
              <a:rPr lang="en-US" altLang="ja-JP" sz="1200" dirty="0"/>
              <a:t>reality</a:t>
            </a:r>
            <a:r>
              <a:rPr lang="ja-JP" altLang="en-US" sz="1200" dirty="0"/>
              <a:t>を解釈したり変形したりしても決して得られません。こう私達が気づくことが肝腎です。則ち様々な</a:t>
            </a:r>
            <a:r>
              <a:rPr lang="en-US" altLang="ja-JP" sz="1200" dirty="0"/>
              <a:t>peoples</a:t>
            </a:r>
            <a:r>
              <a:rPr lang="ja-JP" altLang="en-US" sz="1200" dirty="0"/>
              <a:t>が持つ多彩な文化の豊かさ、その芸術、詩情、生命の内面性、霊性に、敬意を払うことが肝要です。私達は</a:t>
            </a:r>
            <a:r>
              <a:rPr lang="en-US" altLang="ja-JP" sz="1200" dirty="0"/>
              <a:t>ecology</a:t>
            </a:r>
            <a:r>
              <a:rPr lang="ja-JP" altLang="en-US" sz="1200" dirty="0"/>
              <a:t>にダメージを与えてしまいました。それを治療する</a:t>
            </a:r>
            <a:r>
              <a:rPr lang="en-US" altLang="ja-JP" sz="1200" dirty="0"/>
              <a:t>capability</a:t>
            </a:r>
            <a:r>
              <a:rPr lang="ja-JP" altLang="en-US" sz="1200" dirty="0"/>
              <a:t>を本気で社会展開しようとするならば、</a:t>
            </a:r>
            <a:r>
              <a:rPr lang="en-US" altLang="ja-JP" sz="1200" dirty="0">
                <a:solidFill>
                  <a:srgbClr val="FF0000"/>
                </a:solidFill>
              </a:rPr>
              <a:t>sciences</a:t>
            </a:r>
            <a:r>
              <a:rPr lang="ja-JP" altLang="en-US" sz="1200" dirty="0"/>
              <a:t>の如何なる部門も、</a:t>
            </a:r>
            <a:r>
              <a:rPr lang="en-US" altLang="ja-JP" sz="1200" dirty="0"/>
              <a:t>wisdom</a:t>
            </a:r>
            <a:r>
              <a:rPr lang="ja-JP" altLang="en-US" sz="1200" dirty="0"/>
              <a:t>の如何なる部門も、除外することはできません。勿論、宗教と宗教特有の言語も除外することはできません。</a:t>
            </a:r>
            <a:r>
              <a:rPr lang="en-US" altLang="ja-JP" sz="1200" dirty="0"/>
              <a:t>The Catholic Church</a:t>
            </a:r>
            <a:r>
              <a:rPr lang="ja-JP" altLang="en-US" sz="1200" dirty="0"/>
              <a:t>は、哲学的思索との対話に開かれています。ですから対話を通じて、</a:t>
            </a:r>
            <a:r>
              <a:rPr lang="en-US" altLang="ja-JP" sz="1200" dirty="0"/>
              <a:t>faith</a:t>
            </a:r>
            <a:r>
              <a:rPr lang="ja-JP" altLang="en-US" sz="1200" dirty="0"/>
              <a:t>と</a:t>
            </a:r>
            <a:r>
              <a:rPr lang="en-US" altLang="ja-JP" sz="1200" dirty="0"/>
              <a:t>reason</a:t>
            </a:r>
            <a:r>
              <a:rPr lang="ja-JP" altLang="en-US" sz="1200" dirty="0"/>
              <a:t>との間で様々なジンテーゼを生み出してきているのです。社会問題に関するその様なジンテーゼの代表格が、</a:t>
            </a:r>
            <a:r>
              <a:rPr lang="en-US" altLang="ja-JP" sz="1200" dirty="0"/>
              <a:t>the Church’s social teaching</a:t>
            </a:r>
            <a:r>
              <a:rPr lang="ja-JP" altLang="en-US" sz="1200" dirty="0"/>
              <a:t>（教会社会教義）の開発です。この教義は、新たな幾つもの試練に応える中で、より充実したものとなっていきます。</a:t>
            </a:r>
            <a:endParaRPr kumimoji="1" lang="ja-JP" altLang="en-US" sz="105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2</a:t>
            </a:fld>
            <a:endParaRPr kumimoji="1" lang="ja-JP" altLang="en-US" sz="2000" dirty="0"/>
          </a:p>
        </p:txBody>
      </p:sp>
      <p:sp>
        <p:nvSpPr>
          <p:cNvPr id="6" name="テキスト ボックス 5">
            <a:extLst>
              <a:ext uri="{FF2B5EF4-FFF2-40B4-BE49-F238E27FC236}">
                <a16:creationId xmlns:a16="http://schemas.microsoft.com/office/drawing/2014/main" id="{4B71FEBE-931E-421C-A4C7-C0BFE5C081A9}"/>
              </a:ext>
            </a:extLst>
          </p:cNvPr>
          <p:cNvSpPr txBox="1"/>
          <p:nvPr/>
        </p:nvSpPr>
        <p:spPr>
          <a:xfrm>
            <a:off x="1999018" y="895502"/>
            <a:ext cx="5707012" cy="646331"/>
          </a:xfrm>
          <a:prstGeom prst="rect">
            <a:avLst/>
          </a:prstGeom>
          <a:noFill/>
        </p:spPr>
        <p:txBody>
          <a:bodyPr wrap="none" rtlCol="0">
            <a:spAutoFit/>
          </a:bodyPr>
          <a:lstStyle/>
          <a:p>
            <a:r>
              <a:rPr lang="en-US" altLang="ja-JP" sz="1200" dirty="0"/>
              <a:t>…</a:t>
            </a:r>
            <a:r>
              <a:rPr lang="ja-JP" altLang="en-US" sz="1200" dirty="0">
                <a:solidFill>
                  <a:srgbClr val="FF0000"/>
                </a:solidFill>
              </a:rPr>
              <a:t>それぞれの公理系</a:t>
            </a:r>
            <a:r>
              <a:rPr lang="ja-JP" altLang="en-US" sz="1200" dirty="0"/>
              <a:t>を参考までに挙げておくと</a:t>
            </a:r>
            <a:r>
              <a:rPr lang="en-US" altLang="ja-JP" sz="1200" dirty="0"/>
              <a:t>…</a:t>
            </a:r>
          </a:p>
          <a:p>
            <a:r>
              <a:rPr lang="en-US" altLang="ja-JP" sz="1200" dirty="0"/>
              <a:t>1</a:t>
            </a:r>
            <a:r>
              <a:rPr lang="ja-JP" altLang="en-US" sz="1200" dirty="0"/>
              <a:t>）　キリスト教の公理系：　「神を愛し人を愛せ」（マタイ</a:t>
            </a:r>
            <a:r>
              <a:rPr lang="en-US" altLang="ja-JP" sz="1200" dirty="0"/>
              <a:t>22</a:t>
            </a:r>
            <a:r>
              <a:rPr lang="ja-JP" altLang="en-US" sz="1200" dirty="0"/>
              <a:t>：</a:t>
            </a:r>
            <a:r>
              <a:rPr lang="en-US" altLang="ja-JP" sz="1200" dirty="0"/>
              <a:t>34</a:t>
            </a:r>
            <a:r>
              <a:rPr lang="ja-JP" altLang="en-US" sz="1200" dirty="0"/>
              <a:t>～</a:t>
            </a:r>
            <a:r>
              <a:rPr lang="en-US" altLang="ja-JP" sz="1200" dirty="0"/>
              <a:t>40</a:t>
            </a:r>
            <a:r>
              <a:rPr kumimoji="1" lang="ja-JP" altLang="en-US" sz="1200" dirty="0"/>
              <a:t>）</a:t>
            </a:r>
            <a:endParaRPr kumimoji="1" lang="en-US" altLang="ja-JP" sz="1200" dirty="0"/>
          </a:p>
          <a:p>
            <a:r>
              <a:rPr kumimoji="1" lang="en-US" altLang="ja-JP" sz="1200" dirty="0"/>
              <a:t>2</a:t>
            </a:r>
            <a:r>
              <a:rPr kumimoji="1" lang="ja-JP" altLang="en-US" sz="1200" dirty="0"/>
              <a:t>）　量子力学の公理系： 　</a:t>
            </a:r>
            <a:r>
              <a:rPr kumimoji="1" lang="ja-JP" altLang="en-US" sz="1200" dirty="0">
                <a:hlinkClick r:id="rId4"/>
              </a:rPr>
              <a:t>ここ</a:t>
            </a:r>
            <a:r>
              <a:rPr kumimoji="1" lang="ja-JP" altLang="en-US" sz="1200" dirty="0"/>
              <a:t>に掲載した。高次元空間の存在を公理系に含んでいる。</a:t>
            </a:r>
          </a:p>
        </p:txBody>
      </p:sp>
    </p:spTree>
    <p:extLst>
      <p:ext uri="{BB962C8B-B14F-4D97-AF65-F5344CB8AC3E}">
        <p14:creationId xmlns:p14="http://schemas.microsoft.com/office/powerpoint/2010/main" val="18230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a:bodyPr>
          <a:lstStyle/>
          <a:p>
            <a:pPr algn="ctr"/>
            <a:r>
              <a:rPr lang="ja-JP" altLang="en-US" sz="1800" dirty="0">
                <a:solidFill>
                  <a:srgbClr val="FF0000"/>
                </a:solidFill>
              </a:rPr>
              <a:t>人新世（英</a:t>
            </a:r>
            <a:r>
              <a:rPr lang="en-US" altLang="ja-JP" sz="1800" dirty="0">
                <a:solidFill>
                  <a:srgbClr val="FF0000"/>
                </a:solidFill>
              </a:rPr>
              <a:t>: Anthropocene</a:t>
            </a:r>
            <a:r>
              <a:rPr lang="ja-JP" altLang="en-US" sz="1800" dirty="0">
                <a:solidFill>
                  <a:srgbClr val="FF0000"/>
                </a:solidFill>
              </a:rPr>
              <a:t>）</a:t>
            </a:r>
            <a:r>
              <a:rPr lang="ja-JP" altLang="en-US" sz="1800" dirty="0"/>
              <a:t>：人類が地球の生態系に重大な影響を与える時代</a:t>
            </a:r>
            <a:br>
              <a:rPr kumimoji="1" lang="en-US" altLang="ja-JP" sz="1800" dirty="0"/>
            </a:br>
            <a:r>
              <a:rPr lang="en-US" altLang="ja-JP" sz="1600" dirty="0">
                <a:hlinkClick r:id="rId3"/>
              </a:rPr>
              <a:t>Laudato Si’</a:t>
            </a:r>
            <a:r>
              <a:rPr lang="ja-JP" altLang="en-US" sz="1600" dirty="0"/>
              <a:t> </a:t>
            </a:r>
            <a:r>
              <a:rPr lang="en-US" altLang="ja-JP" sz="1600" dirty="0"/>
              <a:t>101,102</a:t>
            </a:r>
            <a:r>
              <a:rPr lang="ja-JP" altLang="en-US" sz="1600" dirty="0"/>
              <a:t>　生態学的危機（</a:t>
            </a:r>
            <a:r>
              <a:rPr lang="en-US" altLang="ja-JP" sz="1600" dirty="0"/>
              <a:t>ecological crisis</a:t>
            </a:r>
            <a:r>
              <a:rPr lang="ja-JP" altLang="en-US" sz="1600" dirty="0"/>
              <a:t>）の人間的根源　</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8388" y="839997"/>
            <a:ext cx="4127382" cy="5150059"/>
          </a:xfrm>
        </p:spPr>
        <p:txBody>
          <a:bodyPr>
            <a:noAutofit/>
          </a:bodyPr>
          <a:lstStyle/>
          <a:p>
            <a:pPr marL="0" indent="0" algn="just">
              <a:lnSpc>
                <a:spcPct val="100000"/>
              </a:lnSpc>
              <a:buNone/>
            </a:pPr>
            <a:r>
              <a:rPr lang="en-US" altLang="ja-JP" sz="1200" dirty="0"/>
              <a:t>101. It would hardly be helpful to describe symptoms without acknowledging the human origins of the ecological crisis.  A certain way of understanding human life and activity has gone awry, to the serious detriment of the world around us.   Should we not pause and consider this?  At this stage, I propose that we focus on the dominant </a:t>
            </a:r>
            <a:r>
              <a:rPr lang="en-US" altLang="ja-JP" sz="1200" dirty="0">
                <a:solidFill>
                  <a:srgbClr val="FF0000"/>
                </a:solidFill>
              </a:rPr>
              <a:t>technocratic paradigm </a:t>
            </a:r>
            <a:r>
              <a:rPr lang="en-US" altLang="ja-JP" sz="1200" dirty="0"/>
              <a:t>and the place of human beings and of human action in the world.  </a:t>
            </a:r>
          </a:p>
          <a:p>
            <a:pPr marL="0" indent="0" algn="just">
              <a:lnSpc>
                <a:spcPct val="100000"/>
              </a:lnSpc>
              <a:buNone/>
            </a:pPr>
            <a:r>
              <a:rPr lang="en-US" altLang="ja-JP" sz="1200" dirty="0"/>
              <a:t>102. Humanity has entered a new era in which our technical prowess has brought us to a crossroads. We are the beneficiaries of two centuries of enormous waves of change: steam engines, railways, the telegraph, electricity, automobiles, </a:t>
            </a:r>
            <a:r>
              <a:rPr lang="en-US" altLang="ja-JP" sz="1200" dirty="0" err="1"/>
              <a:t>aeroplanes</a:t>
            </a:r>
            <a:r>
              <a:rPr lang="en-US" altLang="ja-JP" sz="1200" dirty="0"/>
              <a:t>, chemical industries, modern medicine, information technology and, more recently, the digital revolution, robotics, biotechnologies and nanotechnologies. It is right to rejoice in these advances and to be excited by the immense possibilities which they continue to open up before us, for “science and technology are wonderful products of a God-given human creativity”.[</a:t>
            </a:r>
            <a:r>
              <a:rPr lang="ja-JP" altLang="en-US" sz="1200" dirty="0"/>
              <a:t>*</a:t>
            </a:r>
            <a:r>
              <a:rPr lang="en-US" altLang="ja-JP" sz="1200" dirty="0"/>
              <a:t>]  The modification of nature for useful purposes has distinguished the human family from the beginning; technology itself “expresses the inner tension that impels man gradually to overcome material limitations”.[</a:t>
            </a:r>
            <a:r>
              <a:rPr lang="ja-JP" altLang="en-US" sz="1200" dirty="0"/>
              <a:t>**</a:t>
            </a:r>
            <a:r>
              <a:rPr lang="en-US" altLang="ja-JP" sz="1200" dirty="0"/>
              <a:t>]  Technology has remedied countless evils which used to harm and limit human beings. How can we not feel gratitude and appreciation for this progress, especially in the fields of medicine, engineering and communications? How could we not acknowledge the work of many scientists and engineers who have provided alternatives to make development sustainable?</a:t>
            </a:r>
          </a:p>
          <a:p>
            <a:pPr marL="0" indent="0" algn="just">
              <a:lnSpc>
                <a:spcPct val="100000"/>
              </a:lnSpc>
              <a:buNone/>
            </a:pPr>
            <a:r>
              <a:rPr lang="en-US" altLang="ja-JP" sz="1200" dirty="0"/>
              <a:t>[</a:t>
            </a:r>
            <a:r>
              <a:rPr lang="ja-JP" altLang="en-US" sz="1200" dirty="0"/>
              <a:t>*</a:t>
            </a:r>
            <a:r>
              <a:rPr lang="en-US" altLang="ja-JP" sz="1200" dirty="0"/>
              <a:t>]</a:t>
            </a:r>
            <a:r>
              <a:rPr lang="ja-JP" altLang="en-US" sz="1200" dirty="0"/>
              <a:t>：</a:t>
            </a:r>
            <a:r>
              <a:rPr lang="en-US" altLang="ja-JP" sz="1200" dirty="0"/>
              <a:t>JOHN PAUL II, </a:t>
            </a:r>
            <a:r>
              <a:rPr lang="en-US" altLang="ja-JP" sz="1200" i="1" dirty="0"/>
              <a:t>Address to Scientists and Representatives of the United Nations University</a:t>
            </a:r>
            <a:r>
              <a:rPr lang="en-US" altLang="ja-JP" sz="1200" dirty="0"/>
              <a:t>, Hiroshima (25 February 1981), 3</a:t>
            </a:r>
            <a:r>
              <a:rPr lang="ja-JP" altLang="en-US" sz="1200" dirty="0"/>
              <a:t> </a:t>
            </a:r>
            <a:br>
              <a:rPr lang="en-US" altLang="ja-JP" sz="1200" dirty="0"/>
            </a:br>
            <a:r>
              <a:rPr lang="en-US" altLang="ja-JP" sz="1200" dirty="0"/>
              <a:t>[</a:t>
            </a:r>
            <a:r>
              <a:rPr lang="ja-JP" altLang="en-US" sz="1200" dirty="0"/>
              <a:t>**</a:t>
            </a:r>
            <a:r>
              <a:rPr lang="en-US" altLang="ja-JP" sz="1200" dirty="0"/>
              <a:t>]</a:t>
            </a:r>
            <a:r>
              <a:rPr lang="ja-JP" altLang="en-US" sz="1200" dirty="0"/>
              <a:t>：</a:t>
            </a:r>
            <a:r>
              <a:rPr lang="en-US" altLang="ja-JP" sz="1200" dirty="0"/>
              <a:t>BENEDICT XVI, Encyclical Letter </a:t>
            </a:r>
            <a:r>
              <a:rPr lang="en-US" altLang="ja-JP" sz="1200" i="1" dirty="0"/>
              <a:t>Caritas in </a:t>
            </a:r>
            <a:r>
              <a:rPr lang="en-US" altLang="ja-JP" sz="1200" i="1" dirty="0" err="1"/>
              <a:t>Veritate</a:t>
            </a:r>
            <a:r>
              <a:rPr lang="en-US" altLang="ja-JP" sz="1200" i="1" dirty="0"/>
              <a:t> </a:t>
            </a:r>
            <a:r>
              <a:rPr lang="en-US" altLang="ja-JP" sz="1200" dirty="0"/>
              <a:t>(29 June 2009), 69 </a:t>
            </a:r>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060270" y="773105"/>
            <a:ext cx="5092117" cy="5475769"/>
          </a:xfrm>
        </p:spPr>
        <p:txBody>
          <a:bodyPr>
            <a:noAutofit/>
          </a:bodyPr>
          <a:lstStyle/>
          <a:p>
            <a:pPr marL="0" indent="0" algn="just">
              <a:lnSpc>
                <a:spcPct val="110000"/>
              </a:lnSpc>
              <a:spcBef>
                <a:spcPts val="0"/>
              </a:spcBef>
              <a:buNone/>
            </a:pPr>
            <a:r>
              <a:rPr lang="en-US" altLang="ja-JP" sz="1200" dirty="0"/>
              <a:t>101.</a:t>
            </a:r>
            <a:r>
              <a:rPr lang="ja-JP" altLang="en-US" sz="1200" dirty="0"/>
              <a:t>　</a:t>
            </a:r>
            <a:r>
              <a:rPr lang="ja-JP" altLang="en-US" sz="1200" dirty="0">
                <a:solidFill>
                  <a:srgbClr val="FF0000"/>
                </a:solidFill>
              </a:rPr>
              <a:t>この</a:t>
            </a:r>
            <a:r>
              <a:rPr lang="en-US" altLang="ja-JP" sz="1200" dirty="0">
                <a:solidFill>
                  <a:srgbClr val="FF0000"/>
                </a:solidFill>
              </a:rPr>
              <a:t>ecological crisis</a:t>
            </a:r>
            <a:r>
              <a:rPr lang="ja-JP" altLang="en-US" sz="1200" dirty="0">
                <a:solidFill>
                  <a:srgbClr val="FF0000"/>
                </a:solidFill>
              </a:rPr>
              <a:t>は人類が起こした。そう認めない限り、その兆候を幾ら記述しても役に立ちません</a:t>
            </a:r>
            <a:r>
              <a:rPr lang="ja-JP" altLang="en-US" sz="1200" dirty="0"/>
              <a:t>。則ち、人間の生命の営みを理解する方向がズレてしまったために、私たちを取り巻く地上世界がこうまで深刻な傷をこうむった。このことを、私達は立ち止まって熟考すべきではないでしょうか。目下の所、二つのことに焦点をあてるよう私は提案します。則ち、この地上世界において支配的になっている</a:t>
            </a:r>
            <a:r>
              <a:rPr lang="ja-JP" altLang="en-US" sz="1200" dirty="0">
                <a:solidFill>
                  <a:srgbClr val="FF0000"/>
                </a:solidFill>
              </a:rPr>
              <a:t>技術官僚主義的考え方</a:t>
            </a:r>
            <a:r>
              <a:rPr lang="ja-JP" altLang="en-US" sz="1200" dirty="0"/>
              <a:t>、その中で</a:t>
            </a:r>
            <a:r>
              <a:rPr lang="en-US" altLang="ja-JP" sz="1200" dirty="0"/>
              <a:t>human beings</a:t>
            </a:r>
            <a:r>
              <a:rPr lang="ja-JP" altLang="en-US" sz="1200" dirty="0"/>
              <a:t> （人間の霊的存在）と</a:t>
            </a:r>
            <a:r>
              <a:rPr lang="en-US" altLang="ja-JP" sz="1200" dirty="0"/>
              <a:t>human action</a:t>
            </a:r>
            <a:r>
              <a:rPr lang="ja-JP" altLang="en-US" sz="1200" dirty="0"/>
              <a:t>がどの様に位置付けられているのか、この二つを熟考しましょう。</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102</a:t>
            </a:r>
            <a:r>
              <a:rPr lang="ja-JP" altLang="en-US" sz="1200" dirty="0"/>
              <a:t>．</a:t>
            </a:r>
            <a:r>
              <a:rPr lang="ja-JP" altLang="en-US" sz="1200" dirty="0">
                <a:solidFill>
                  <a:srgbClr val="FF0000"/>
                </a:solidFill>
              </a:rPr>
              <a:t>人類は、新しい時代に入りました。優れた技術力により私達人類は、重大な決定をすべき岐路に至った</a:t>
            </a:r>
            <a:r>
              <a:rPr lang="ja-JP" altLang="en-US" sz="1200" dirty="0"/>
              <a:t>のです。（訳補遺：産業革命後の）</a:t>
            </a:r>
            <a:r>
              <a:rPr lang="en-US" altLang="ja-JP" sz="1200" dirty="0"/>
              <a:t>200</a:t>
            </a:r>
            <a:r>
              <a:rPr lang="ja-JP" altLang="en-US" sz="1200" dirty="0"/>
              <a:t>年間の変化の波により私達は幾つもの恩恵を受けました。即ち、蒸気機関、鉄道、電信電話、電力、自動車、飛行機、化学産業、近代医学、</a:t>
            </a:r>
            <a:r>
              <a:rPr lang="en-US" altLang="ja-JP" sz="1200" dirty="0"/>
              <a:t>IT</a:t>
            </a:r>
            <a:r>
              <a:rPr lang="ja-JP" altLang="en-US" sz="1200" dirty="0"/>
              <a:t>（情報テクノロジー）、最近ではデジタル革命、</a:t>
            </a:r>
            <a:r>
              <a:rPr lang="en-US" altLang="ja-JP" sz="1200" dirty="0"/>
              <a:t>robotics</a:t>
            </a:r>
            <a:r>
              <a:rPr lang="ja-JP" altLang="en-US" sz="1200" dirty="0"/>
              <a:t>、</a:t>
            </a:r>
            <a:r>
              <a:rPr lang="en-US" altLang="ja-JP" sz="1200" dirty="0"/>
              <a:t>biotechnologies</a:t>
            </a:r>
            <a:r>
              <a:rPr lang="ja-JP" altLang="en-US" sz="1200" dirty="0"/>
              <a:t>、</a:t>
            </a:r>
            <a:r>
              <a:rPr lang="en-US" altLang="ja-JP" sz="1200" dirty="0"/>
              <a:t>nanotechnologies</a:t>
            </a:r>
            <a:r>
              <a:rPr lang="ja-JP" altLang="en-US" sz="1200" dirty="0"/>
              <a:t>などです。これらの進歩を享受するのは</a:t>
            </a:r>
            <a:r>
              <a:rPr lang="en-US" altLang="ja-JP" sz="1200" dirty="0"/>
              <a:t>right</a:t>
            </a:r>
            <a:r>
              <a:rPr lang="ja-JP" altLang="en-US" sz="1200" dirty="0"/>
              <a:t>なことであり、私達の前に引き続き開かれる計り知れない可能性に興奮するのも</a:t>
            </a:r>
            <a:r>
              <a:rPr lang="en-US" altLang="ja-JP" sz="1200" dirty="0"/>
              <a:t>right</a:t>
            </a:r>
            <a:r>
              <a:rPr lang="ja-JP" altLang="en-US" sz="1200" dirty="0"/>
              <a:t>なことです。なぜならば、「科学技術は、</a:t>
            </a:r>
            <a:r>
              <a:rPr lang="en-US" altLang="ja-JP" sz="1200" dirty="0"/>
              <a:t>a God-given human creativity</a:t>
            </a:r>
            <a:r>
              <a:rPr lang="ja-JP" altLang="en-US" sz="1200" dirty="0"/>
              <a:t>の素晴らしい産物」</a:t>
            </a:r>
            <a:r>
              <a:rPr lang="en-US" altLang="ja-JP" sz="1200" dirty="0"/>
              <a:t> [</a:t>
            </a:r>
            <a:r>
              <a:rPr lang="ja-JP" altLang="en-US" sz="1200" dirty="0"/>
              <a:t>*</a:t>
            </a:r>
            <a:r>
              <a:rPr lang="en-US" altLang="ja-JP" sz="1200" dirty="0"/>
              <a:t>]</a:t>
            </a:r>
            <a:r>
              <a:rPr lang="ja-JP" altLang="en-US" sz="1200" dirty="0"/>
              <a:t> だからです。有用な目的のために自然を</a:t>
            </a:r>
            <a:r>
              <a:rPr lang="en-US" altLang="ja-JP" sz="1200" dirty="0"/>
              <a:t>modify</a:t>
            </a:r>
            <a:r>
              <a:rPr lang="ja-JP" altLang="en-US" sz="1200" dirty="0"/>
              <a:t>することは、最初から人類家族を特徴付けるものです。即ち</a:t>
            </a:r>
            <a:r>
              <a:rPr lang="en-US" altLang="ja-JP" sz="1200" dirty="0"/>
              <a:t>technology</a:t>
            </a:r>
            <a:r>
              <a:rPr lang="ja-JP" altLang="en-US" sz="1200" dirty="0"/>
              <a:t>とは、「物質的制約を徐々に克服するための原動力となる人間の心の内面的緊張を表します。」</a:t>
            </a:r>
            <a:r>
              <a:rPr lang="en-US" altLang="ja-JP" sz="1200" dirty="0"/>
              <a:t>[</a:t>
            </a:r>
            <a:r>
              <a:rPr lang="ja-JP" altLang="en-US" sz="1200" dirty="0"/>
              <a:t>**</a:t>
            </a:r>
            <a:r>
              <a:rPr lang="en-US" altLang="ja-JP" sz="1200" dirty="0"/>
              <a:t>] </a:t>
            </a:r>
            <a:r>
              <a:rPr lang="ja-JP" altLang="en-US" sz="1200" dirty="0"/>
              <a:t>実際、</a:t>
            </a:r>
            <a:r>
              <a:rPr lang="en-US" altLang="ja-JP" sz="1200" dirty="0"/>
              <a:t>technology</a:t>
            </a:r>
            <a:r>
              <a:rPr lang="ja-JP" altLang="en-US" sz="1200" dirty="0"/>
              <a:t>は、</a:t>
            </a:r>
            <a:r>
              <a:rPr lang="en-US" altLang="ja-JP" sz="1200" dirty="0"/>
              <a:t>human beings</a:t>
            </a:r>
            <a:r>
              <a:rPr lang="ja-JP" altLang="en-US" sz="1200" dirty="0"/>
              <a:t>（人間の霊的存在）を制限し害してきた数々の</a:t>
            </a:r>
            <a:r>
              <a:rPr lang="en-US" altLang="ja-JP" sz="1200" dirty="0"/>
              <a:t>evils</a:t>
            </a:r>
            <a:r>
              <a:rPr lang="ja-JP" altLang="en-US" sz="1200" dirty="0"/>
              <a:t>を改善してきました。この様な発展、特に、医療、工学、情報通信に関する発展を、感謝しないでいる、あるいは評価しないでいることはできるはずがありません。あるいは科学者工学者が、持続可能な発展のための代替策を幾つも既に考案してきましたが、このような仕事を高く評価しないでいることはできるはずがありません。</a:t>
            </a:r>
            <a:endParaRPr lang="en-US" altLang="ja-JP" sz="1200" dirty="0"/>
          </a:p>
          <a:p>
            <a:pPr marL="0" indent="0" algn="just">
              <a:lnSpc>
                <a:spcPct val="110000"/>
              </a:lnSpc>
              <a:spcBef>
                <a:spcPts val="0"/>
              </a:spcBef>
              <a:buNone/>
            </a:pPr>
            <a:endParaRPr kumimoji="1" lang="en-US" altLang="ja-JP" sz="120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3</a:t>
            </a:fld>
            <a:endParaRPr kumimoji="1" lang="ja-JP" altLang="en-US" sz="2000" dirty="0"/>
          </a:p>
        </p:txBody>
      </p:sp>
    </p:spTree>
    <p:extLst>
      <p:ext uri="{BB962C8B-B14F-4D97-AF65-F5344CB8AC3E}">
        <p14:creationId xmlns:p14="http://schemas.microsoft.com/office/powerpoint/2010/main" val="292562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8AB38-7678-45B9-8257-4861AB3229C9}"/>
              </a:ext>
            </a:extLst>
          </p:cNvPr>
          <p:cNvSpPr>
            <a:spLocks noGrp="1"/>
          </p:cNvSpPr>
          <p:nvPr>
            <p:ph type="title"/>
          </p:nvPr>
        </p:nvSpPr>
        <p:spPr>
          <a:xfrm>
            <a:off x="133350" y="2"/>
            <a:ext cx="8877299" cy="828674"/>
          </a:xfrm>
        </p:spPr>
        <p:txBody>
          <a:bodyPr>
            <a:normAutofit fontScale="90000"/>
          </a:bodyPr>
          <a:lstStyle/>
          <a:p>
            <a:pPr algn="ctr"/>
            <a:r>
              <a:rPr lang="en-US" altLang="ja-JP" sz="2400" dirty="0">
                <a:solidFill>
                  <a:prstClr val="black"/>
                </a:solidFill>
              </a:rPr>
              <a:t>bridge 8</a:t>
            </a:r>
            <a:r>
              <a:rPr lang="ja-JP" altLang="en-US" sz="2400" dirty="0">
                <a:solidFill>
                  <a:prstClr val="black"/>
                </a:solidFill>
              </a:rPr>
              <a:t>：</a:t>
            </a:r>
            <a:r>
              <a:rPr lang="en-US" altLang="ja-JP" dirty="0">
                <a:solidFill>
                  <a:prstClr val="black"/>
                </a:solidFill>
              </a:rPr>
              <a:t>quantum leap</a:t>
            </a:r>
            <a:br>
              <a:rPr lang="en-US" altLang="ja-JP" dirty="0">
                <a:solidFill>
                  <a:prstClr val="black"/>
                </a:solidFill>
              </a:rPr>
            </a:br>
            <a:r>
              <a:rPr lang="en-US" altLang="ja-JP" sz="1800" dirty="0">
                <a:hlinkClick r:id="rId3"/>
              </a:rPr>
              <a:t>Laudato Si’</a:t>
            </a:r>
            <a:r>
              <a:rPr lang="ja-JP" altLang="en-US" sz="1800" dirty="0"/>
              <a:t> </a:t>
            </a:r>
            <a:r>
              <a:rPr lang="en-US" altLang="ja-JP" sz="1800" dirty="0">
                <a:solidFill>
                  <a:prstClr val="black"/>
                </a:solidFill>
              </a:rPr>
              <a:t>103</a:t>
            </a:r>
            <a:r>
              <a:rPr lang="ja-JP" altLang="en-US" sz="1800" dirty="0">
                <a:solidFill>
                  <a:prstClr val="black"/>
                </a:solidFill>
              </a:rPr>
              <a:t> 　量子論的跳躍</a:t>
            </a:r>
            <a:endParaRPr kumimoji="1" lang="ja-JP" altLang="en-US" sz="1800" dirty="0"/>
          </a:p>
        </p:txBody>
      </p:sp>
      <p:sp>
        <p:nvSpPr>
          <p:cNvPr id="3" name="コンテンツ プレースホルダー 2">
            <a:extLst>
              <a:ext uri="{FF2B5EF4-FFF2-40B4-BE49-F238E27FC236}">
                <a16:creationId xmlns:a16="http://schemas.microsoft.com/office/drawing/2014/main" id="{A3BF365E-CBD4-4A80-B73D-FE1F9A25A6BD}"/>
              </a:ext>
            </a:extLst>
          </p:cNvPr>
          <p:cNvSpPr>
            <a:spLocks noGrp="1"/>
          </p:cNvSpPr>
          <p:nvPr>
            <p:ph sz="half" idx="1"/>
          </p:nvPr>
        </p:nvSpPr>
        <p:spPr>
          <a:xfrm>
            <a:off x="2" y="772528"/>
            <a:ext cx="4438647" cy="3574885"/>
          </a:xfrm>
        </p:spPr>
        <p:txBody>
          <a:bodyPr>
            <a:noAutofit/>
          </a:bodyPr>
          <a:lstStyle/>
          <a:p>
            <a:pPr marL="0" indent="0" algn="just">
              <a:lnSpc>
                <a:spcPct val="100000"/>
              </a:lnSpc>
              <a:buNone/>
            </a:pPr>
            <a:r>
              <a:rPr kumimoji="1" lang="en-US" altLang="ja-JP" sz="1500" dirty="0"/>
              <a:t>103</a:t>
            </a:r>
            <a:r>
              <a:rPr kumimoji="1" lang="ja-JP" altLang="en-US" sz="1500" dirty="0"/>
              <a:t>．</a:t>
            </a:r>
            <a:r>
              <a:rPr lang="en-US" altLang="ja-JP" sz="1500" dirty="0"/>
              <a:t>Technoscience, when well directed, can produce important means of improving the quality of human life, from useful domestic appliances to great transportation systems, bridges, buildings and public spaces. It can also produce art and enable men and women immersed in the material world to “leap” into the world of beauty. Who can deny the beauty of an aircraft or a skyscraper? Valuable works of art and music now make use of new technologies. So, in the beauty intended by the one who uses new technical instruments and in the contemplation of such beauty, a </a:t>
            </a:r>
            <a:r>
              <a:rPr lang="en-US" altLang="ja-JP" sz="1500" dirty="0">
                <a:solidFill>
                  <a:srgbClr val="FF0000"/>
                </a:solidFill>
              </a:rPr>
              <a:t>quantum leap </a:t>
            </a:r>
            <a:r>
              <a:rPr lang="en-US" altLang="ja-JP" sz="1500" dirty="0"/>
              <a:t>occurs, resulting in </a:t>
            </a:r>
            <a:r>
              <a:rPr lang="en-US" altLang="ja-JP" sz="1500" dirty="0">
                <a:solidFill>
                  <a:srgbClr val="FF0000"/>
                </a:solidFill>
              </a:rPr>
              <a:t>a fulfilment </a:t>
            </a:r>
            <a:r>
              <a:rPr lang="en-US" altLang="ja-JP" sz="1500" dirty="0"/>
              <a:t>which is uniquely human.</a:t>
            </a:r>
          </a:p>
          <a:p>
            <a:pPr marL="0" indent="0" algn="just">
              <a:lnSpc>
                <a:spcPct val="100000"/>
              </a:lnSpc>
              <a:buNone/>
            </a:pPr>
            <a:r>
              <a:rPr kumimoji="1" lang="ja-JP" altLang="en-US" sz="1500" dirty="0"/>
              <a:t>ラテン語版</a:t>
            </a:r>
            <a:r>
              <a:rPr kumimoji="1" lang="en-US" altLang="ja-JP" sz="1500" dirty="0"/>
              <a:t>LS 103</a:t>
            </a:r>
            <a:r>
              <a:rPr kumimoji="1" lang="ja-JP" altLang="en-US" sz="1500" dirty="0"/>
              <a:t>の最終文章：</a:t>
            </a:r>
            <a:endParaRPr kumimoji="1" lang="en-US" altLang="ja-JP" sz="1500" dirty="0"/>
          </a:p>
          <a:p>
            <a:pPr marL="0" indent="0" algn="just">
              <a:lnSpc>
                <a:spcPct val="100000"/>
              </a:lnSpc>
              <a:buNone/>
            </a:pPr>
            <a:r>
              <a:rPr kumimoji="1" lang="ja-JP" altLang="en-US" sz="1500" dirty="0"/>
              <a:t>･･･</a:t>
            </a:r>
            <a:r>
              <a:rPr lang="en-US" altLang="ja-JP" sz="1500" dirty="0"/>
              <a:t>Hoc modo a </a:t>
            </a:r>
            <a:r>
              <a:rPr lang="en-US" altLang="ja-JP" sz="1500" dirty="0" err="1"/>
              <a:t>pulchritudinis</a:t>
            </a:r>
            <a:r>
              <a:rPr lang="en-US" altLang="ja-JP" sz="1500" dirty="0"/>
              <a:t> </a:t>
            </a:r>
            <a:r>
              <a:rPr lang="en-US" altLang="ja-JP" sz="1500" dirty="0" err="1"/>
              <a:t>artificis</a:t>
            </a:r>
            <a:r>
              <a:rPr lang="en-US" altLang="ja-JP" sz="1500" dirty="0"/>
              <a:t> </a:t>
            </a:r>
            <a:r>
              <a:rPr lang="en-US" altLang="ja-JP" sz="1500" dirty="0" err="1"/>
              <a:t>desiderio</a:t>
            </a:r>
            <a:r>
              <a:rPr lang="en-US" altLang="ja-JP" sz="1500" dirty="0"/>
              <a:t> </a:t>
            </a:r>
            <a:r>
              <a:rPr lang="en-US" altLang="ja-JP" sz="1500" dirty="0" err="1"/>
              <a:t>nec</a:t>
            </a:r>
            <a:r>
              <a:rPr lang="en-US" altLang="ja-JP" sz="1500" dirty="0"/>
              <a:t> non ab </a:t>
            </a:r>
            <a:r>
              <a:rPr lang="en-US" altLang="ja-JP" sz="1500" dirty="0" err="1"/>
              <a:t>illo</a:t>
            </a:r>
            <a:r>
              <a:rPr lang="en-US" altLang="ja-JP" sz="1500" dirty="0"/>
              <a:t> qui </a:t>
            </a:r>
            <a:r>
              <a:rPr lang="en-US" altLang="ja-JP" sz="1500" dirty="0" err="1"/>
              <a:t>eam</a:t>
            </a:r>
            <a:r>
              <a:rPr lang="en-US" altLang="ja-JP" sz="1500" dirty="0"/>
              <a:t> </a:t>
            </a:r>
            <a:r>
              <a:rPr lang="en-US" altLang="ja-JP" sz="1500" dirty="0" err="1"/>
              <a:t>contemplatur</a:t>
            </a:r>
            <a:r>
              <a:rPr lang="en-US" altLang="ja-JP" sz="1500" dirty="0"/>
              <a:t> </a:t>
            </a:r>
            <a:r>
              <a:rPr lang="en-US" altLang="ja-JP" sz="1500" dirty="0" err="1"/>
              <a:t>pulchritudinem</a:t>
            </a:r>
            <a:r>
              <a:rPr lang="en-US" altLang="ja-JP" sz="1500" dirty="0"/>
              <a:t> ad </a:t>
            </a:r>
            <a:r>
              <a:rPr lang="en-US" altLang="ja-JP" sz="1500" dirty="0" err="1">
                <a:solidFill>
                  <a:srgbClr val="FF0000"/>
                </a:solidFill>
              </a:rPr>
              <a:t>quandam</a:t>
            </a:r>
            <a:r>
              <a:rPr lang="en-US" altLang="ja-JP" sz="1500" dirty="0"/>
              <a:t> </a:t>
            </a:r>
            <a:r>
              <a:rPr lang="en-US" altLang="ja-JP" sz="1500" dirty="0" err="1"/>
              <a:t>vere</a:t>
            </a:r>
            <a:r>
              <a:rPr lang="en-US" altLang="ja-JP" sz="1500" dirty="0"/>
              <a:t> </a:t>
            </a:r>
            <a:r>
              <a:rPr lang="en-US" altLang="ja-JP" sz="1500" dirty="0" err="1"/>
              <a:t>humanam</a:t>
            </a:r>
            <a:r>
              <a:rPr lang="en-US" altLang="ja-JP" sz="1500" dirty="0"/>
              <a:t> </a:t>
            </a:r>
            <a:r>
              <a:rPr lang="en-US" altLang="ja-JP" sz="1500" dirty="0" err="1"/>
              <a:t>plenitudinem</a:t>
            </a:r>
            <a:r>
              <a:rPr lang="en-US" altLang="ja-JP" sz="1500" dirty="0"/>
              <a:t> </a:t>
            </a:r>
            <a:r>
              <a:rPr lang="en-US" altLang="ja-JP" sz="1500" dirty="0" err="1"/>
              <a:t>pervenitur</a:t>
            </a:r>
            <a:r>
              <a:rPr lang="en-US" altLang="ja-JP" sz="1500" dirty="0"/>
              <a:t>. </a:t>
            </a:r>
          </a:p>
          <a:p>
            <a:pPr marL="0" indent="0" algn="just">
              <a:lnSpc>
                <a:spcPct val="100000"/>
              </a:lnSpc>
              <a:buNone/>
            </a:pPr>
            <a:endParaRPr kumimoji="1" lang="en-US" altLang="ja-JP" sz="1500" dirty="0"/>
          </a:p>
          <a:p>
            <a:pPr marL="0" indent="0" algn="just">
              <a:lnSpc>
                <a:spcPct val="100000"/>
              </a:lnSpc>
              <a:buNone/>
            </a:pPr>
            <a:r>
              <a:rPr lang="en-US" altLang="ja-JP" sz="1500" dirty="0"/>
              <a:t>104.</a:t>
            </a:r>
            <a:r>
              <a:rPr lang="ja-JP" altLang="en-US" sz="1500" dirty="0"/>
              <a:t>  </a:t>
            </a:r>
            <a:r>
              <a:rPr lang="en-US" altLang="ja-JP" sz="1500" dirty="0"/>
              <a:t>Yet…</a:t>
            </a:r>
            <a:endParaRPr kumimoji="1" lang="ja-JP" altLang="en-US" sz="1500" dirty="0"/>
          </a:p>
        </p:txBody>
      </p:sp>
      <p:sp>
        <p:nvSpPr>
          <p:cNvPr id="4" name="コンテンツ プレースホルダー 3">
            <a:extLst>
              <a:ext uri="{FF2B5EF4-FFF2-40B4-BE49-F238E27FC236}">
                <a16:creationId xmlns:a16="http://schemas.microsoft.com/office/drawing/2014/main" id="{66B2AB9F-B40E-4F0A-A2EC-F984A3F692D9}"/>
              </a:ext>
            </a:extLst>
          </p:cNvPr>
          <p:cNvSpPr>
            <a:spLocks noGrp="1"/>
          </p:cNvSpPr>
          <p:nvPr>
            <p:ph sz="half" idx="2"/>
          </p:nvPr>
        </p:nvSpPr>
        <p:spPr>
          <a:xfrm>
            <a:off x="4572000" y="828675"/>
            <a:ext cx="4572000" cy="6029325"/>
          </a:xfrm>
        </p:spPr>
        <p:txBody>
          <a:bodyPr>
            <a:noAutofit/>
          </a:bodyPr>
          <a:lstStyle/>
          <a:p>
            <a:pPr marL="0" indent="0" algn="just">
              <a:lnSpc>
                <a:spcPct val="110000"/>
              </a:lnSpc>
              <a:buNone/>
            </a:pPr>
            <a:r>
              <a:rPr kumimoji="1" lang="en-US" altLang="ja-JP" sz="1300" dirty="0"/>
              <a:t>103.</a:t>
            </a:r>
            <a:r>
              <a:rPr kumimoji="1" lang="ja-JP" altLang="en-US" sz="1300" dirty="0"/>
              <a:t>　</a:t>
            </a:r>
            <a:r>
              <a:rPr lang="en-US" altLang="ja-JP" sz="1300" dirty="0"/>
              <a:t>technoscience</a:t>
            </a:r>
            <a:r>
              <a:rPr lang="ja-JP" altLang="en-US" sz="1300" dirty="0"/>
              <a:t>（技術科学）は、上手く方向付けがされれば、人間生活の質の向上に資する数々の重要な手段を生み出すことができます。例えば、有用な家電製品から、巨大な交通</a:t>
            </a:r>
            <a:r>
              <a:rPr lang="en-US" altLang="ja-JP" sz="1300" dirty="0"/>
              <a:t>system</a:t>
            </a:r>
            <a:r>
              <a:rPr lang="ja-JP" altLang="en-US" sz="1300" dirty="0"/>
              <a:t>、橋梁、建造物、</a:t>
            </a:r>
            <a:r>
              <a:rPr lang="en-US" altLang="ja-JP" sz="1300" dirty="0"/>
              <a:t>public spaces</a:t>
            </a:r>
            <a:r>
              <a:rPr lang="ja-JP" altLang="en-US" sz="1300" dirty="0"/>
              <a:t>まで色々なものを生み出します。あるいはまた、芸術を生み出し、物質的な世界に</a:t>
            </a:r>
            <a:r>
              <a:rPr lang="ja-JP" altLang="en-US" sz="1300"/>
              <a:t>浸っている人々を、美</a:t>
            </a:r>
            <a:r>
              <a:rPr lang="ja-JP" altLang="en-US" sz="1300" dirty="0"/>
              <a:t>の世界に”</a:t>
            </a:r>
            <a:r>
              <a:rPr lang="en-US" altLang="ja-JP" sz="1300" dirty="0"/>
              <a:t>leap”</a:t>
            </a:r>
            <a:r>
              <a:rPr lang="ja-JP" altLang="en-US" sz="1300" dirty="0"/>
              <a:t>させることもできます。一体誰が、航空機や摩天楼ビルの美しさを否定できるでしょうか。今日、</a:t>
            </a:r>
            <a:r>
              <a:rPr lang="en-US" altLang="ja-JP" sz="1300" dirty="0"/>
              <a:t>new technologies</a:t>
            </a:r>
            <a:r>
              <a:rPr lang="ja-JP" altLang="en-US" sz="1300" dirty="0"/>
              <a:t>を使うことによって、芸術や音楽において貴重な作品が幾つも生み出されています。この様に、</a:t>
            </a:r>
            <a:r>
              <a:rPr lang="en-US" altLang="ja-JP" sz="1300" dirty="0"/>
              <a:t>one</a:t>
            </a:r>
            <a:r>
              <a:rPr lang="ja-JP" altLang="en-US" sz="1300" dirty="0"/>
              <a:t>（或る霊的人間個体）が新たな技術装置を使って美を生み出そうとするとき、そして、その様な美をとらえようとして見つめるとき、そこには</a:t>
            </a:r>
            <a:r>
              <a:rPr lang="ja-JP" altLang="en-US" sz="1300" dirty="0">
                <a:solidFill>
                  <a:srgbClr val="FF0000"/>
                </a:solidFill>
              </a:rPr>
              <a:t>量子論的跳躍</a:t>
            </a:r>
            <a:r>
              <a:rPr lang="ja-JP" altLang="en-US" sz="1300" dirty="0"/>
              <a:t>が起こり、その結果として</a:t>
            </a:r>
            <a:r>
              <a:rPr lang="en-US" altLang="ja-JP" sz="1300" dirty="0"/>
              <a:t>human</a:t>
            </a:r>
            <a:r>
              <a:rPr lang="ja-JP" altLang="en-US" sz="1300" dirty="0"/>
              <a:t>（人間という生物）に特有な</a:t>
            </a:r>
            <a:r>
              <a:rPr lang="ja-JP" altLang="en-US" sz="1300" dirty="0">
                <a:solidFill>
                  <a:srgbClr val="FF0000"/>
                </a:solidFill>
              </a:rPr>
              <a:t>或る種の</a:t>
            </a:r>
            <a:r>
              <a:rPr lang="en-US" altLang="ja-JP" sz="1300" dirty="0">
                <a:solidFill>
                  <a:srgbClr val="FF0000"/>
                </a:solidFill>
              </a:rPr>
              <a:t>fulfilment</a:t>
            </a:r>
            <a:r>
              <a:rPr lang="ja-JP" altLang="en-US" sz="1300" dirty="0">
                <a:solidFill>
                  <a:srgbClr val="FF0000"/>
                </a:solidFill>
              </a:rPr>
              <a:t>（自己完成）</a:t>
            </a:r>
            <a:r>
              <a:rPr lang="ja-JP" altLang="en-US" sz="1300" dirty="0"/>
              <a:t>がもたらされます。</a:t>
            </a:r>
            <a:endParaRPr lang="en-US" altLang="ja-JP" sz="1300" dirty="0"/>
          </a:p>
          <a:p>
            <a:pPr marL="0" indent="0" algn="just">
              <a:lnSpc>
                <a:spcPct val="110000"/>
              </a:lnSpc>
              <a:buNone/>
            </a:pPr>
            <a:r>
              <a:rPr lang="ja-JP" altLang="en-US" sz="1300" dirty="0"/>
              <a:t>ラテン語版</a:t>
            </a:r>
            <a:r>
              <a:rPr lang="en-US" altLang="ja-JP" sz="1300" dirty="0"/>
              <a:t>LS 103</a:t>
            </a:r>
            <a:r>
              <a:rPr lang="ja-JP" altLang="en-US" sz="1300" dirty="0"/>
              <a:t>の最終文章：</a:t>
            </a:r>
          </a:p>
          <a:p>
            <a:pPr marL="0" indent="0" algn="just">
              <a:lnSpc>
                <a:spcPct val="110000"/>
              </a:lnSpc>
              <a:buNone/>
            </a:pPr>
            <a:r>
              <a:rPr lang="ja-JP" altLang="en-US" sz="1300" dirty="0"/>
              <a:t>･･･この様に、美の作り手の欲求も、それだけでなく、その美の観照も、人間という生命に</a:t>
            </a:r>
            <a:r>
              <a:rPr lang="ja-JP" altLang="en-US" sz="1300" dirty="0">
                <a:solidFill>
                  <a:srgbClr val="FF0000"/>
                </a:solidFill>
              </a:rPr>
              <a:t>元々備わってい</a:t>
            </a:r>
            <a:r>
              <a:rPr lang="ja-JP" altLang="en-US" sz="1300" dirty="0"/>
              <a:t>る豊かさに一気に達する跳躍となります。</a:t>
            </a:r>
            <a:endParaRPr lang="en-US" altLang="ja-JP" sz="1300" dirty="0"/>
          </a:p>
          <a:p>
            <a:pPr marL="0" indent="0" algn="just">
              <a:lnSpc>
                <a:spcPct val="110000"/>
              </a:lnSpc>
              <a:buNone/>
            </a:pPr>
            <a:endParaRPr lang="en-US" altLang="ja-JP" sz="1300" dirty="0"/>
          </a:p>
          <a:p>
            <a:pPr marL="0" indent="0" algn="just">
              <a:lnSpc>
                <a:spcPct val="110000"/>
              </a:lnSpc>
              <a:buNone/>
            </a:pPr>
            <a:r>
              <a:rPr lang="en-US" altLang="ja-JP" sz="1300" dirty="0"/>
              <a:t>104</a:t>
            </a:r>
            <a:r>
              <a:rPr lang="ja-JP" altLang="en-US" sz="1300" dirty="0"/>
              <a:t>．しかしながら</a:t>
            </a:r>
            <a:r>
              <a:rPr lang="en-US" altLang="ja-JP" sz="1300" dirty="0"/>
              <a:t>…</a:t>
            </a:r>
          </a:p>
          <a:p>
            <a:pPr marL="0" indent="0" algn="just">
              <a:lnSpc>
                <a:spcPct val="140000"/>
              </a:lnSpc>
              <a:buNone/>
            </a:pPr>
            <a:endParaRPr kumimoji="1" lang="ja-JP" altLang="en-US" sz="1300" dirty="0"/>
          </a:p>
        </p:txBody>
      </p:sp>
      <p:sp>
        <p:nvSpPr>
          <p:cNvPr id="5" name="スライド番号プレースホルダー 4">
            <a:extLst>
              <a:ext uri="{FF2B5EF4-FFF2-40B4-BE49-F238E27FC236}">
                <a16:creationId xmlns:a16="http://schemas.microsoft.com/office/drawing/2014/main" id="{928B7840-0890-48F7-A226-06B9CE2B9314}"/>
              </a:ext>
            </a:extLst>
          </p:cNvPr>
          <p:cNvSpPr>
            <a:spLocks noGrp="1"/>
          </p:cNvSpPr>
          <p:nvPr>
            <p:ph type="sldNum" sz="quarter" idx="12"/>
          </p:nvPr>
        </p:nvSpPr>
        <p:spPr>
          <a:xfrm>
            <a:off x="7086600" y="6591300"/>
            <a:ext cx="2057400" cy="365125"/>
          </a:xfrm>
        </p:spPr>
        <p:txBody>
          <a:bodyPr/>
          <a:lstStyle/>
          <a:p>
            <a:fld id="{0964516F-A834-419C-8A77-8FB5B980A6CF}" type="slidenum">
              <a:rPr kumimoji="1" lang="ja-JP" altLang="en-US" sz="2000" smtClean="0"/>
              <a:t>4</a:t>
            </a:fld>
            <a:endParaRPr kumimoji="1" lang="ja-JP" altLang="en-US" sz="2000" dirty="0"/>
          </a:p>
        </p:txBody>
      </p:sp>
      <p:pic>
        <p:nvPicPr>
          <p:cNvPr id="7" name="図 6" descr="男, 写真, 記号, 古い が含まれている画像&#10;&#10;自動的に生成された説明">
            <a:extLst>
              <a:ext uri="{FF2B5EF4-FFF2-40B4-BE49-F238E27FC236}">
                <a16:creationId xmlns:a16="http://schemas.microsoft.com/office/drawing/2014/main" id="{3600051E-A8E2-45E7-A89B-C4DE61513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233" y="4701148"/>
            <a:ext cx="1491209" cy="2156850"/>
          </a:xfrm>
          <a:prstGeom prst="rect">
            <a:avLst/>
          </a:prstGeom>
        </p:spPr>
      </p:pic>
      <p:sp>
        <p:nvSpPr>
          <p:cNvPr id="8" name="テキスト ボックス 7">
            <a:extLst>
              <a:ext uri="{FF2B5EF4-FFF2-40B4-BE49-F238E27FC236}">
                <a16:creationId xmlns:a16="http://schemas.microsoft.com/office/drawing/2014/main" id="{6C691F92-387C-4646-BCB9-513B36D712C7}"/>
              </a:ext>
            </a:extLst>
          </p:cNvPr>
          <p:cNvSpPr txBox="1"/>
          <p:nvPr/>
        </p:nvSpPr>
        <p:spPr>
          <a:xfrm>
            <a:off x="3901307" y="5775900"/>
            <a:ext cx="3502838" cy="923330"/>
          </a:xfrm>
          <a:prstGeom prst="rect">
            <a:avLst/>
          </a:prstGeom>
          <a:noFill/>
        </p:spPr>
        <p:txBody>
          <a:bodyPr wrap="square" rtlCol="0">
            <a:spAutoFit/>
          </a:bodyPr>
          <a:lstStyle/>
          <a:p>
            <a:r>
              <a:rPr lang="en-US" altLang="ja-JP" dirty="0">
                <a:solidFill>
                  <a:srgbClr val="111111"/>
                </a:solidFill>
                <a:latin typeface="&amp;quot"/>
                <a:hlinkClick r:id="rId5"/>
              </a:rPr>
              <a:t>Quantum Leap</a:t>
            </a:r>
            <a:r>
              <a:rPr lang="en-US" altLang="ja-JP" dirty="0">
                <a:solidFill>
                  <a:srgbClr val="111111"/>
                </a:solidFill>
                <a:latin typeface="&amp;quot"/>
              </a:rPr>
              <a:t>: </a:t>
            </a:r>
          </a:p>
          <a:p>
            <a:r>
              <a:rPr lang="en-US" altLang="ja-JP" dirty="0">
                <a:solidFill>
                  <a:srgbClr val="111111"/>
                </a:solidFill>
                <a:latin typeface="&amp;quot"/>
              </a:rPr>
              <a:t>How </a:t>
            </a:r>
            <a:r>
              <a:rPr lang="en-US" altLang="ja-JP" dirty="0">
                <a:solidFill>
                  <a:srgbClr val="111111"/>
                </a:solidFill>
                <a:latin typeface="&amp;quot"/>
                <a:hlinkClick r:id="rId6"/>
              </a:rPr>
              <a:t>John Polkinghorne </a:t>
            </a:r>
            <a:r>
              <a:rPr lang="en-US" altLang="ja-JP" dirty="0">
                <a:solidFill>
                  <a:srgbClr val="111111"/>
                </a:solidFill>
                <a:latin typeface="&amp;quot"/>
              </a:rPr>
              <a:t>Found God </a:t>
            </a:r>
          </a:p>
          <a:p>
            <a:r>
              <a:rPr lang="en-US" altLang="ja-JP" dirty="0">
                <a:solidFill>
                  <a:srgbClr val="111111"/>
                </a:solidFill>
                <a:latin typeface="&amp;quot"/>
              </a:rPr>
              <a:t>In Science and Religion</a:t>
            </a:r>
            <a:endParaRPr kumimoji="1" lang="ja-JP" altLang="en-US" dirty="0"/>
          </a:p>
        </p:txBody>
      </p:sp>
    </p:spTree>
    <p:extLst>
      <p:ext uri="{BB962C8B-B14F-4D97-AF65-F5344CB8AC3E}">
        <p14:creationId xmlns:p14="http://schemas.microsoft.com/office/powerpoint/2010/main" val="73523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a:bodyPr>
          <a:lstStyle/>
          <a:p>
            <a:pPr algn="ctr"/>
            <a:r>
              <a:rPr lang="ja-JP" altLang="en-US" sz="1800" dirty="0"/>
              <a:t>健全な倫理・文化・霊性を持っていると主張することはできない</a:t>
            </a:r>
            <a:br>
              <a:rPr kumimoji="1" lang="en-US" altLang="ja-JP" sz="1800" dirty="0"/>
            </a:br>
            <a:r>
              <a:rPr lang="en-US" altLang="ja-JP" sz="1600" dirty="0">
                <a:hlinkClick r:id="rId3"/>
              </a:rPr>
              <a:t>Laudato Si’</a:t>
            </a:r>
            <a:r>
              <a:rPr lang="ja-JP" altLang="en-US" sz="1600" dirty="0"/>
              <a:t> </a:t>
            </a:r>
            <a:r>
              <a:rPr lang="en-US" altLang="ja-JP" sz="1600" dirty="0"/>
              <a:t>105</a:t>
            </a:r>
            <a:r>
              <a:rPr lang="ja-JP" altLang="en-US" sz="1600" dirty="0"/>
              <a:t>　</a:t>
            </a:r>
            <a:r>
              <a:rPr lang="en-US" altLang="ja-JP" sz="1600" dirty="0">
                <a:solidFill>
                  <a:srgbClr val="FF0000"/>
                </a:solidFill>
              </a:rPr>
              <a:t>utilitarian ethics</a:t>
            </a:r>
            <a:r>
              <a:rPr lang="ja-JP" altLang="en-US" sz="1600" dirty="0">
                <a:solidFill>
                  <a:srgbClr val="FF0000"/>
                </a:solidFill>
              </a:rPr>
              <a:t>（効用主義倫理、</a:t>
            </a:r>
            <a:r>
              <a:rPr lang="ja-JP" altLang="en-US" sz="1050" dirty="0">
                <a:solidFill>
                  <a:srgbClr val="FF0000"/>
                </a:solidFill>
              </a:rPr>
              <a:t>一般的和訳は「功利主義倫理」</a:t>
            </a:r>
            <a:r>
              <a:rPr lang="ja-JP" altLang="en-US" sz="1600" dirty="0">
                <a:solidFill>
                  <a:srgbClr val="FF0000"/>
                </a:solidFill>
              </a:rPr>
              <a:t>）への批判</a:t>
            </a:r>
            <a:endParaRPr kumimoji="1" lang="ja-JP" altLang="en-US" sz="1600" dirty="0">
              <a:solidFill>
                <a:srgbClr val="FF0000"/>
              </a:solidFill>
            </a:endParaRPr>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0" y="691115"/>
            <a:ext cx="3976382" cy="5150059"/>
          </a:xfrm>
        </p:spPr>
        <p:txBody>
          <a:bodyPr>
            <a:noAutofit/>
          </a:bodyPr>
          <a:lstStyle/>
          <a:p>
            <a:pPr marL="0" indent="0" algn="just">
              <a:lnSpc>
                <a:spcPct val="100000"/>
              </a:lnSpc>
              <a:buNone/>
            </a:pPr>
            <a:r>
              <a:rPr lang="en-US" altLang="ja-JP" sz="1300" dirty="0"/>
              <a:t>105. There is a tendency to believe that every increase in power means “an increase of ‘progress’ itself”, an advance in “security, usefulness, welfare and </a:t>
            </a:r>
            <a:r>
              <a:rPr lang="en-US" altLang="ja-JP" sz="1300" dirty="0" err="1"/>
              <a:t>vigour</a:t>
            </a:r>
            <a:r>
              <a:rPr lang="en-US" altLang="ja-JP" sz="1300" dirty="0"/>
              <a:t>; …an assimilation of new values into the stream of culture”,[83] as if reality, goodness and truth automatically flow from technological and economic power as such. The fact is that “contemporary man has not been trained to use power well”,[84] because </a:t>
            </a:r>
            <a:r>
              <a:rPr lang="en-US" altLang="ja-JP" sz="1300" dirty="0">
                <a:solidFill>
                  <a:srgbClr val="FF0000"/>
                </a:solidFill>
              </a:rPr>
              <a:t>our immense technological development has not been accompanied by a development in human responsibility, values and conscience</a:t>
            </a:r>
            <a:r>
              <a:rPr lang="en-US" altLang="ja-JP" sz="1300" dirty="0"/>
              <a:t>.  Each age tends to have only a meagre awareness of its own limitations. It is possible that we do not grasp the gravity of the challenges now before us. “The risk is growing day by day that man will not use his power as he should”; in effect, “power is never considered in terms of the responsibility of choice which is inherent in freedom” since its “only norms are taken from alleged necessity, from either </a:t>
            </a:r>
            <a:r>
              <a:rPr lang="en-US" altLang="ja-JP" sz="1300" dirty="0">
                <a:solidFill>
                  <a:srgbClr val="FF0000"/>
                </a:solidFill>
              </a:rPr>
              <a:t>utility or security</a:t>
            </a:r>
            <a:r>
              <a:rPr lang="en-US" altLang="ja-JP" sz="1300" dirty="0"/>
              <a:t>”.[85] But human beings are not completely autonomous.  Our freedom fades when it is handed over to the blind forces of the unconscious, of immediate needs, of self-interest, and of violence. In this sense, we stand naked and exposed in the face of our ever-increasing power, lacking the wherewithal to control it.  We have certain superficial mechanisms, but </a:t>
            </a:r>
            <a:r>
              <a:rPr lang="en-US" altLang="ja-JP" sz="1300" dirty="0">
                <a:solidFill>
                  <a:srgbClr val="FF0000"/>
                </a:solidFill>
              </a:rPr>
              <a:t>we cannot claim to have a sound ethics, a culture and spirituality </a:t>
            </a:r>
            <a:r>
              <a:rPr lang="en-US" altLang="ja-JP" sz="1300" dirty="0"/>
              <a:t>genuinely capable of setting limits and teaching clear-minded self-restraint.</a:t>
            </a:r>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060271" y="691115"/>
            <a:ext cx="5092117" cy="5475769"/>
          </a:xfrm>
        </p:spPr>
        <p:txBody>
          <a:bodyPr>
            <a:noAutofit/>
          </a:bodyPr>
          <a:lstStyle/>
          <a:p>
            <a:pPr marL="0" indent="0" algn="just">
              <a:lnSpc>
                <a:spcPct val="110000"/>
              </a:lnSpc>
              <a:spcBef>
                <a:spcPts val="0"/>
              </a:spcBef>
              <a:buNone/>
            </a:pPr>
            <a:r>
              <a:rPr lang="en-US" altLang="ja-JP" sz="1200" dirty="0"/>
              <a:t>105.</a:t>
            </a:r>
            <a:r>
              <a:rPr lang="ja-JP" altLang="en-US" sz="1200" dirty="0"/>
              <a:t>　一般的には次のように考えられています。即ち、</a:t>
            </a:r>
            <a:r>
              <a:rPr lang="en-US" altLang="ja-JP" sz="1200" dirty="0"/>
              <a:t>power</a:t>
            </a:r>
            <a:r>
              <a:rPr lang="ja-JP" altLang="en-US" sz="1200" dirty="0"/>
              <a:t>（能力、権限、権能）の増加は全て、「進歩そのもの」であり、「安全、有用、福祉、活力における前進、即ち</a:t>
            </a:r>
            <a:r>
              <a:rPr lang="en-US" altLang="ja-JP" sz="1200" dirty="0"/>
              <a:t>…</a:t>
            </a:r>
            <a:r>
              <a:rPr lang="ja-JP" altLang="en-US" sz="1200" dirty="0"/>
              <a:t>新たな価値が既存文化の中に同化すること。」 </a:t>
            </a:r>
            <a:r>
              <a:rPr lang="en-US" altLang="ja-JP" sz="1200" dirty="0"/>
              <a:t>[83]</a:t>
            </a:r>
            <a:r>
              <a:rPr lang="ja-JP" altLang="en-US" sz="1200" dirty="0"/>
              <a:t>と考えられています。あたかも、</a:t>
            </a:r>
            <a:r>
              <a:rPr lang="en-US" altLang="ja-JP" sz="1200" dirty="0"/>
              <a:t>reality</a:t>
            </a:r>
            <a:r>
              <a:rPr lang="ja-JP" altLang="en-US" sz="1200" dirty="0"/>
              <a:t>と</a:t>
            </a:r>
            <a:r>
              <a:rPr lang="en-US" altLang="ja-JP" sz="1200" dirty="0"/>
              <a:t>goodness</a:t>
            </a:r>
            <a:r>
              <a:rPr lang="ja-JP" altLang="en-US" sz="1200" dirty="0"/>
              <a:t>と</a:t>
            </a:r>
            <a:r>
              <a:rPr lang="en-US" altLang="ja-JP" sz="1200" dirty="0"/>
              <a:t>truth</a:t>
            </a:r>
            <a:r>
              <a:rPr lang="ja-JP" altLang="en-US" sz="1200" dirty="0"/>
              <a:t>が、</a:t>
            </a:r>
            <a:r>
              <a:rPr lang="en-US" altLang="ja-JP" sz="1200" dirty="0"/>
              <a:t>technological and economic power</a:t>
            </a:r>
            <a:r>
              <a:rPr lang="ja-JP" altLang="en-US" sz="1200" dirty="0"/>
              <a:t>から自動的に流れ出てくるかのようにとらえるのが一般的傾向です。しかし実際は、「現代人は、</a:t>
            </a:r>
            <a:r>
              <a:rPr lang="en-US" altLang="ja-JP" sz="1200" dirty="0"/>
              <a:t>power</a:t>
            </a:r>
            <a:r>
              <a:rPr lang="ja-JP" altLang="en-US" sz="1200" dirty="0"/>
              <a:t>の使い方を習得していない」</a:t>
            </a:r>
            <a:r>
              <a:rPr lang="en-US" altLang="ja-JP" sz="1200" dirty="0"/>
              <a:t>[84]</a:t>
            </a:r>
            <a:r>
              <a:rPr lang="ja-JP" altLang="en-US" sz="1200" dirty="0"/>
              <a:t> のです。なぜならば、</a:t>
            </a:r>
            <a:r>
              <a:rPr lang="ja-JP" altLang="en-US" sz="1200" dirty="0">
                <a:solidFill>
                  <a:srgbClr val="FF0000"/>
                </a:solidFill>
              </a:rPr>
              <a:t>今の様な</a:t>
            </a:r>
            <a:r>
              <a:rPr lang="en-US" altLang="ja-JP" sz="1200" dirty="0">
                <a:solidFill>
                  <a:srgbClr val="FF0000"/>
                </a:solidFill>
              </a:rPr>
              <a:t>technology</a:t>
            </a:r>
            <a:r>
              <a:rPr lang="ja-JP" altLang="en-US" sz="1200" dirty="0">
                <a:solidFill>
                  <a:srgbClr val="FF0000"/>
                </a:solidFill>
              </a:rPr>
              <a:t>の計り知れない開発は、それに見合う応答責任感、価値観、良心の開発が無い中で行われたこと</a:t>
            </a:r>
            <a:r>
              <a:rPr lang="ja-JP" altLang="en-US" sz="1200" dirty="0"/>
              <a:t>だからです。確かに、どの時代も、その時代の限界という僅かな気づきしかできないものです。それ故に、今眼前に迫る</a:t>
            </a:r>
            <a:r>
              <a:rPr lang="en-US" altLang="ja-JP" sz="1200" dirty="0"/>
              <a:t>challenges</a:t>
            </a:r>
            <a:r>
              <a:rPr lang="ja-JP" altLang="en-US" sz="1200" dirty="0"/>
              <a:t>の重みを私達が把握していないという可能性もありえます。しかし実の所「人間が狂った方向に</a:t>
            </a:r>
            <a:r>
              <a:rPr lang="en-US" altLang="ja-JP" sz="1200" dirty="0"/>
              <a:t>power</a:t>
            </a:r>
            <a:r>
              <a:rPr lang="ja-JP" altLang="en-US" sz="1200" dirty="0"/>
              <a:t>を使う</a:t>
            </a:r>
            <a:r>
              <a:rPr lang="en-US" altLang="ja-JP" sz="1200" dirty="0"/>
              <a:t>risk</a:t>
            </a:r>
            <a:r>
              <a:rPr lang="ja-JP" altLang="en-US" sz="1200" dirty="0"/>
              <a:t>が日増しに増大している」のです。則ち「</a:t>
            </a:r>
            <a:r>
              <a:rPr lang="en-US" altLang="ja-JP" sz="1200" dirty="0"/>
              <a:t>freedom</a:t>
            </a:r>
            <a:r>
              <a:rPr lang="ja-JP" altLang="en-US" sz="1200" dirty="0"/>
              <a:t>に必ず伴う選択応答責任として</a:t>
            </a:r>
            <a:r>
              <a:rPr lang="en-US" altLang="ja-JP" sz="1200" dirty="0"/>
              <a:t>power</a:t>
            </a:r>
            <a:r>
              <a:rPr lang="ja-JP" altLang="en-US" sz="1200" dirty="0"/>
              <a:t>をとらえたことがない」のです。なぜなら「</a:t>
            </a:r>
            <a:r>
              <a:rPr lang="en-US" altLang="ja-JP" sz="1200" dirty="0"/>
              <a:t>freedom</a:t>
            </a:r>
            <a:r>
              <a:rPr lang="ja-JP" altLang="en-US" sz="1200" dirty="0"/>
              <a:t>に伴うべき規範（</a:t>
            </a:r>
            <a:r>
              <a:rPr lang="en-US" altLang="ja-JP" sz="1200" dirty="0"/>
              <a:t>norm</a:t>
            </a:r>
            <a:r>
              <a:rPr lang="ja-JP" altLang="en-US" sz="1200" dirty="0"/>
              <a:t>）は、誰かから申告された必需（</a:t>
            </a:r>
            <a:r>
              <a:rPr lang="en-US" altLang="ja-JP" sz="1200" dirty="0"/>
              <a:t>alleged necessity</a:t>
            </a:r>
            <a:r>
              <a:rPr lang="ja-JP" altLang="en-US" sz="1200" dirty="0"/>
              <a:t>）から導出されるもの、または、</a:t>
            </a:r>
            <a:r>
              <a:rPr lang="ja-JP" altLang="en-US" sz="1200" dirty="0">
                <a:solidFill>
                  <a:srgbClr val="FF0000"/>
                </a:solidFill>
              </a:rPr>
              <a:t>効用（</a:t>
            </a:r>
            <a:r>
              <a:rPr lang="en-US" altLang="ja-JP" sz="1200" dirty="0">
                <a:solidFill>
                  <a:srgbClr val="FF0000"/>
                </a:solidFill>
              </a:rPr>
              <a:t>utility</a:t>
            </a:r>
            <a:r>
              <a:rPr lang="ja-JP" altLang="en-US" sz="1200" dirty="0">
                <a:solidFill>
                  <a:srgbClr val="FF0000"/>
                </a:solidFill>
              </a:rPr>
              <a:t>）、安全保障（</a:t>
            </a:r>
            <a:r>
              <a:rPr lang="en-US" altLang="ja-JP" sz="1200" dirty="0">
                <a:solidFill>
                  <a:srgbClr val="FF0000"/>
                </a:solidFill>
              </a:rPr>
              <a:t>security</a:t>
            </a:r>
            <a:r>
              <a:rPr lang="ja-JP" altLang="en-US" sz="1200" dirty="0">
                <a:solidFill>
                  <a:srgbClr val="FF0000"/>
                </a:solidFill>
              </a:rPr>
              <a:t>）から導出されるものだけだ</a:t>
            </a:r>
            <a:r>
              <a:rPr lang="ja-JP" altLang="en-US" sz="1200" dirty="0"/>
              <a:t>」</a:t>
            </a:r>
            <a:r>
              <a:rPr lang="en-US" altLang="ja-JP" sz="1200" dirty="0"/>
              <a:t>[85]</a:t>
            </a:r>
            <a:r>
              <a:rPr lang="ja-JP" altLang="en-US" sz="1200" dirty="0"/>
              <a:t>としているからです。しかしながら</a:t>
            </a:r>
            <a:r>
              <a:rPr lang="en-US" altLang="ja-JP" sz="1200" dirty="0"/>
              <a:t>human beings</a:t>
            </a:r>
            <a:r>
              <a:rPr lang="ja-JP" altLang="en-US" sz="1200" dirty="0"/>
              <a:t>は、</a:t>
            </a:r>
            <a:r>
              <a:rPr lang="en-US" altLang="ja-JP" sz="1200" dirty="0"/>
              <a:t>completely autonomous</a:t>
            </a:r>
            <a:r>
              <a:rPr lang="ja-JP" altLang="en-US" sz="1200" dirty="0"/>
              <a:t>（完全に自律的）であるとまでは言えません。（訳補遺：</a:t>
            </a:r>
            <a:r>
              <a:rPr lang="en-US" altLang="ja-JP" sz="1200" dirty="0"/>
              <a:t>norm</a:t>
            </a:r>
            <a:r>
              <a:rPr lang="ja-JP" altLang="en-US" sz="1200" dirty="0"/>
              <a:t>を</a:t>
            </a:r>
            <a:r>
              <a:rPr lang="en-US" altLang="ja-JP" sz="1200" dirty="0"/>
              <a:t>full</a:t>
            </a:r>
            <a:r>
              <a:rPr lang="ja-JP" altLang="en-US" sz="1200" dirty="0"/>
              <a:t> </a:t>
            </a:r>
            <a:r>
              <a:rPr lang="en-US" altLang="ja-JP" sz="1200" dirty="0"/>
              <a:t>automatic</a:t>
            </a:r>
            <a:r>
              <a:rPr lang="ja-JP" altLang="en-US" sz="1200" dirty="0"/>
              <a:t>に獲得する力は持っていません。）例えば、良心のスキをつく事柄（</a:t>
            </a:r>
            <a:r>
              <a:rPr lang="en-US" altLang="ja-JP" sz="1200" dirty="0"/>
              <a:t>the unconscious</a:t>
            </a:r>
            <a:r>
              <a:rPr lang="ja-JP" altLang="en-US" sz="1200" dirty="0"/>
              <a:t>）、火急の用事、私利私欲、暴力、そういった反射的に受け入れてしまいがちな力（</a:t>
            </a:r>
            <a:r>
              <a:rPr lang="en-US" altLang="ja-JP" sz="1200" dirty="0"/>
              <a:t>blind forces</a:t>
            </a:r>
            <a:r>
              <a:rPr lang="ja-JP" altLang="en-US" sz="1200" dirty="0"/>
              <a:t>）が働くとき、私達の</a:t>
            </a:r>
            <a:r>
              <a:rPr lang="en-US" altLang="ja-JP" sz="1200" dirty="0"/>
              <a:t>freedom</a:t>
            </a:r>
            <a:r>
              <a:rPr lang="ja-JP" altLang="en-US" sz="1200" dirty="0"/>
              <a:t>は容易に消失します。この様に私達は、日々増大する</a:t>
            </a:r>
            <a:r>
              <a:rPr lang="en-US" altLang="ja-JP" sz="1200" dirty="0"/>
              <a:t>power</a:t>
            </a:r>
            <a:r>
              <a:rPr lang="ja-JP" altLang="en-US" sz="1200" dirty="0"/>
              <a:t>に、それを</a:t>
            </a:r>
            <a:r>
              <a:rPr lang="en-US" altLang="ja-JP" sz="1200" dirty="0"/>
              <a:t>control</a:t>
            </a:r>
            <a:r>
              <a:rPr lang="ja-JP" altLang="en-US" sz="1200" dirty="0"/>
              <a:t>するのに必要な能力（</a:t>
            </a:r>
            <a:r>
              <a:rPr lang="en-US" altLang="ja-JP" sz="1200" dirty="0"/>
              <a:t>wherewithal</a:t>
            </a:r>
            <a:r>
              <a:rPr lang="ja-JP" altLang="en-US" sz="1200" dirty="0"/>
              <a:t>）を欠いたまま、直面してしまったのです。言わば裸のまま晒（さら）されてしまったのです。確かに私達は、一見それと見える何らかの</a:t>
            </a:r>
            <a:r>
              <a:rPr lang="en-US" altLang="ja-JP" sz="1200" dirty="0"/>
              <a:t>control</a:t>
            </a:r>
            <a:r>
              <a:rPr lang="ja-JP" altLang="en-US" sz="1200" dirty="0"/>
              <a:t>機構は持っているかもしれません。しかし、明晰な精神による自制を教え限界を設定する、これが</a:t>
            </a:r>
            <a:r>
              <a:rPr lang="en-US" altLang="ja-JP" sz="1200" dirty="0"/>
              <a:t>genuinely capable</a:t>
            </a:r>
            <a:r>
              <a:rPr lang="ja-JP" altLang="en-US" sz="1200" dirty="0"/>
              <a:t>である所の、</a:t>
            </a:r>
            <a:r>
              <a:rPr lang="ja-JP" altLang="en-US" sz="1200" dirty="0">
                <a:solidFill>
                  <a:srgbClr val="FF0000"/>
                </a:solidFill>
              </a:rPr>
              <a:t>健全な倫理・文化・霊性を持っていると主張することはできない</a:t>
            </a:r>
            <a:r>
              <a:rPr lang="ja-JP" altLang="en-US" sz="1200" dirty="0"/>
              <a:t>のです。</a:t>
            </a:r>
            <a:endParaRPr lang="en-US" altLang="ja-JP" sz="1200" dirty="0"/>
          </a:p>
          <a:p>
            <a:pPr marL="0" indent="0" algn="just">
              <a:lnSpc>
                <a:spcPct val="110000"/>
              </a:lnSpc>
              <a:spcBef>
                <a:spcPts val="0"/>
              </a:spcBef>
              <a:buNone/>
            </a:pPr>
            <a:endParaRPr kumimoji="1" lang="en-US" altLang="ja-JP" sz="900" dirty="0"/>
          </a:p>
          <a:p>
            <a:pPr marL="0" indent="0" algn="just">
              <a:lnSpc>
                <a:spcPct val="110000"/>
              </a:lnSpc>
              <a:spcBef>
                <a:spcPts val="0"/>
              </a:spcBef>
              <a:buNone/>
            </a:pPr>
            <a:r>
              <a:rPr kumimoji="1" lang="en-US" altLang="ja-JP" sz="1000" dirty="0"/>
              <a:t>[83] </a:t>
            </a:r>
            <a:r>
              <a:rPr kumimoji="1" lang="ja-JP" altLang="en-US" sz="1000" dirty="0"/>
              <a:t>ロマーノ・グァルディーニ</a:t>
            </a:r>
            <a:r>
              <a:rPr kumimoji="1" lang="en-US" altLang="ja-JP" sz="1000" dirty="0"/>
              <a:t>『</a:t>
            </a:r>
            <a:r>
              <a:rPr kumimoji="1" lang="ja-JP" altLang="en-US" sz="1000" dirty="0"/>
              <a:t>近代の終末</a:t>
            </a:r>
            <a:r>
              <a:rPr kumimoji="1" lang="en-US" altLang="ja-JP" sz="1000" dirty="0"/>
              <a:t>』95</a:t>
            </a:r>
            <a:r>
              <a:rPr kumimoji="1" lang="ja-JP" altLang="en-US" sz="1000" dirty="0"/>
              <a:t>頁（</a:t>
            </a:r>
            <a:r>
              <a:rPr kumimoji="1" lang="en-US" altLang="ja-JP" sz="1000" dirty="0"/>
              <a:t>Das Ende der </a:t>
            </a:r>
            <a:r>
              <a:rPr kumimoji="1" lang="en-US" altLang="ja-JP" sz="1000" dirty="0" err="1"/>
              <a:t>Neuzeit</a:t>
            </a:r>
            <a:r>
              <a:rPr kumimoji="1" lang="en-US" altLang="ja-JP" sz="1000" dirty="0"/>
              <a:t>, Wurzburg 1965</a:t>
            </a:r>
            <a:r>
              <a:rPr kumimoji="1" lang="ja-JP" altLang="en-US" sz="1000" dirty="0"/>
              <a:t>）</a:t>
            </a:r>
            <a:endParaRPr kumimoji="1" lang="en-US" altLang="ja-JP" sz="1000" dirty="0"/>
          </a:p>
          <a:p>
            <a:pPr marL="0" indent="0" algn="just">
              <a:lnSpc>
                <a:spcPct val="110000"/>
              </a:lnSpc>
              <a:spcBef>
                <a:spcPts val="0"/>
              </a:spcBef>
              <a:buNone/>
            </a:pPr>
            <a:r>
              <a:rPr kumimoji="1" lang="en-US" altLang="ja-JP" sz="1000" dirty="0"/>
              <a:t>[84]</a:t>
            </a:r>
            <a:r>
              <a:rPr kumimoji="1" lang="ja-JP" altLang="en-US" sz="1000" dirty="0"/>
              <a:t>同上</a:t>
            </a:r>
            <a:endParaRPr kumimoji="1" lang="en-US" altLang="ja-JP" sz="1000" dirty="0"/>
          </a:p>
          <a:p>
            <a:pPr marL="0" indent="0" algn="just">
              <a:lnSpc>
                <a:spcPct val="110000"/>
              </a:lnSpc>
              <a:spcBef>
                <a:spcPts val="0"/>
              </a:spcBef>
              <a:buNone/>
            </a:pPr>
            <a:r>
              <a:rPr kumimoji="1" lang="en-US" altLang="ja-JP" sz="1000" dirty="0"/>
              <a:t>[85]</a:t>
            </a:r>
            <a:r>
              <a:rPr kumimoji="1" lang="ja-JP" altLang="en-US" sz="1000" dirty="0"/>
              <a:t>同上</a:t>
            </a:r>
            <a:r>
              <a:rPr kumimoji="1" lang="en-US" altLang="ja-JP" sz="1000" dirty="0"/>
              <a:t>96</a:t>
            </a:r>
            <a:r>
              <a:rPr kumimoji="1" lang="ja-JP" altLang="en-US" sz="1000" dirty="0"/>
              <a:t>頁</a:t>
            </a:r>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5</a:t>
            </a:fld>
            <a:endParaRPr kumimoji="1" lang="ja-JP" altLang="en-US" sz="2000" dirty="0"/>
          </a:p>
        </p:txBody>
      </p:sp>
    </p:spTree>
    <p:extLst>
      <p:ext uri="{BB962C8B-B14F-4D97-AF65-F5344CB8AC3E}">
        <p14:creationId xmlns:p14="http://schemas.microsoft.com/office/powerpoint/2010/main" val="204061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a:bodyPr>
          <a:lstStyle/>
          <a:p>
            <a:pPr algn="ctr"/>
            <a:r>
              <a:rPr lang="ja-JP" altLang="en-US" sz="1800" dirty="0"/>
              <a:t>社会制度だけを決定したつもりが、実は、どの様な社会を築きたいのかまでも決定している。</a:t>
            </a:r>
            <a:br>
              <a:rPr kumimoji="1" lang="en-US" altLang="ja-JP" sz="1800" dirty="0"/>
            </a:br>
            <a:r>
              <a:rPr lang="en-US" altLang="ja-JP" sz="1600" dirty="0">
                <a:hlinkClick r:id="rId3"/>
              </a:rPr>
              <a:t>Laudato Si’</a:t>
            </a:r>
            <a:r>
              <a:rPr lang="ja-JP" altLang="en-US" sz="1600" dirty="0"/>
              <a:t> </a:t>
            </a:r>
            <a:r>
              <a:rPr lang="en-US" altLang="ja-JP" sz="1600" dirty="0"/>
              <a:t>107,</a:t>
            </a:r>
            <a:r>
              <a:rPr lang="ja-JP" altLang="en-US" sz="1600" dirty="0"/>
              <a:t> </a:t>
            </a:r>
            <a:r>
              <a:rPr lang="en-US" altLang="ja-JP" sz="1600" dirty="0"/>
              <a:t>108</a:t>
            </a:r>
            <a:r>
              <a:rPr lang="ja-JP" altLang="en-US" sz="1600" dirty="0"/>
              <a:t>　意志決定という私達の</a:t>
            </a:r>
            <a:r>
              <a:rPr lang="en-US" altLang="ja-JP" sz="1600" dirty="0"/>
              <a:t>capacity</a:t>
            </a:r>
            <a:r>
              <a:rPr lang="ja-JP" altLang="en-US" sz="1600" dirty="0"/>
              <a:t>が縮小されようとしている。</a:t>
            </a:r>
            <a:endParaRPr kumimoji="1" lang="ja-JP" altLang="en-US" sz="1600" dirty="0">
              <a:solidFill>
                <a:srgbClr val="FF0000"/>
              </a:solidFill>
            </a:endParaRPr>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1" y="691115"/>
            <a:ext cx="4043494" cy="5150059"/>
          </a:xfrm>
        </p:spPr>
        <p:txBody>
          <a:bodyPr>
            <a:noAutofit/>
          </a:bodyPr>
          <a:lstStyle/>
          <a:p>
            <a:pPr marL="0" indent="0" algn="just">
              <a:lnSpc>
                <a:spcPct val="100000"/>
              </a:lnSpc>
              <a:buNone/>
            </a:pPr>
            <a:r>
              <a:rPr lang="en-US" altLang="ja-JP" sz="1200" dirty="0"/>
              <a:t>107. </a:t>
            </a:r>
            <a:r>
              <a:rPr lang="ja-JP" altLang="en-US" sz="1200" dirty="0"/>
              <a:t>　</a:t>
            </a:r>
            <a:r>
              <a:rPr lang="en-US" altLang="ja-JP" sz="1200" dirty="0"/>
              <a:t>It can be said that many problems of today’s world stem from the tendency, at times unconscious, to make the method and aims of </a:t>
            </a:r>
            <a:r>
              <a:rPr lang="en-US" altLang="ja-JP" sz="1200" dirty="0">
                <a:solidFill>
                  <a:srgbClr val="FF0000"/>
                </a:solidFill>
              </a:rPr>
              <a:t>science and technology </a:t>
            </a:r>
            <a:r>
              <a:rPr lang="en-US" altLang="ja-JP" sz="1200" dirty="0"/>
              <a:t>an epistemological paradigm which shapes the lives of individuals and the workings of society. The effects of imposing this model on reality as a whole, human and social, are seen in the deterioration of the environment, but this is just one sign of a reductionism which affects every aspect of human and social life. We have to accept that technological products are not neutral, for they create a framework which ends up conditioning lifestyles and shaping social possibilities along the lines dictated by the interests of certain powerful groups. </a:t>
            </a:r>
            <a:r>
              <a:rPr lang="en-US" altLang="ja-JP" sz="1200" dirty="0">
                <a:solidFill>
                  <a:srgbClr val="FF0000"/>
                </a:solidFill>
              </a:rPr>
              <a:t>Decisions which may seem purely instrumental are in reality decisions about the kind of society we want to build</a:t>
            </a:r>
            <a:r>
              <a:rPr lang="en-US" altLang="ja-JP" sz="1200" dirty="0"/>
              <a:t>.</a:t>
            </a:r>
          </a:p>
          <a:p>
            <a:pPr marL="0" indent="0" algn="just">
              <a:lnSpc>
                <a:spcPct val="100000"/>
              </a:lnSpc>
              <a:buNone/>
            </a:pPr>
            <a:r>
              <a:rPr lang="en-US" altLang="ja-JP" sz="1200" dirty="0"/>
              <a:t>108</a:t>
            </a:r>
            <a:r>
              <a:rPr lang="ja-JP" altLang="en-US" sz="1200" dirty="0"/>
              <a:t>．</a:t>
            </a:r>
            <a:r>
              <a:rPr lang="en-US" altLang="ja-JP" sz="1200" dirty="0"/>
              <a:t>The idea of promoting a different cultural paradigm and employing technology as a mere instrument is nowadays inconceivable. The technological paradigm has become so dominant that it would be difficult to do without its resources and even more difficult to utilize them without being dominated by their internal logic. It has become countercultural to choose a lifestyle whose goals are even partly independent of technology, of its costs and its power to globalize and make us all the same. Technology tends to absorb everything into its ironclad logic, and those who are surrounded with technology “know full well that it moves forward in the final analysis neither for profit nor for the well-being of the human race”, that “in the most radical sense of the term power is its motive – a lordship over all”.[</a:t>
            </a:r>
            <a:r>
              <a:rPr lang="ja-JP" altLang="en-US" sz="1200" dirty="0"/>
              <a:t>*</a:t>
            </a:r>
            <a:r>
              <a:rPr lang="en-US" altLang="ja-JP" sz="1200" dirty="0"/>
              <a:t>]『</a:t>
            </a:r>
            <a:r>
              <a:rPr lang="ja-JP" altLang="en-US" sz="1200" dirty="0"/>
              <a:t>近代の終末</a:t>
            </a:r>
            <a:r>
              <a:rPr lang="en-US" altLang="ja-JP" sz="1200" dirty="0"/>
              <a:t>』65-66</a:t>
            </a:r>
            <a:r>
              <a:rPr lang="ja-JP" altLang="en-US" sz="1200" dirty="0"/>
              <a:t>頁 </a:t>
            </a:r>
            <a:r>
              <a:rPr lang="en-US" altLang="ja-JP" sz="1200" dirty="0"/>
              <a:t> As a result, “man seizes hold of the naked elements of both nature and human nature”.[</a:t>
            </a:r>
            <a:r>
              <a:rPr lang="ja-JP" altLang="en-US" sz="1200" dirty="0"/>
              <a:t>**</a:t>
            </a:r>
            <a:r>
              <a:rPr lang="en-US" altLang="ja-JP" sz="1200" dirty="0"/>
              <a:t>]</a:t>
            </a:r>
            <a:r>
              <a:rPr lang="ja-JP" altLang="en-US" sz="1200" dirty="0"/>
              <a:t>同</a:t>
            </a:r>
            <a:r>
              <a:rPr lang="en-US" altLang="ja-JP" sz="1200" dirty="0"/>
              <a:t>66</a:t>
            </a:r>
            <a:r>
              <a:rPr lang="ja-JP" altLang="en-US" sz="1200" dirty="0"/>
              <a:t>頁  </a:t>
            </a:r>
            <a:r>
              <a:rPr lang="en-US" altLang="ja-JP" sz="1200" dirty="0"/>
              <a:t> </a:t>
            </a:r>
            <a:r>
              <a:rPr lang="en-US" altLang="ja-JP" sz="1200" dirty="0">
                <a:solidFill>
                  <a:srgbClr val="FF0000"/>
                </a:solidFill>
              </a:rPr>
              <a:t>Our capacity to make decisions, a more genuine freedom and the space for each one’s alternative creativity are diminished</a:t>
            </a:r>
            <a:r>
              <a:rPr lang="en-US" altLang="ja-JP" sz="1200" dirty="0"/>
              <a:t>.</a:t>
            </a:r>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043495" y="691115"/>
            <a:ext cx="5108893" cy="5475769"/>
          </a:xfrm>
        </p:spPr>
        <p:txBody>
          <a:bodyPr>
            <a:noAutofit/>
          </a:bodyPr>
          <a:lstStyle/>
          <a:p>
            <a:pPr marL="0" indent="0" algn="just">
              <a:lnSpc>
                <a:spcPct val="110000"/>
              </a:lnSpc>
              <a:spcBef>
                <a:spcPts val="0"/>
              </a:spcBef>
              <a:buNone/>
            </a:pPr>
            <a:r>
              <a:rPr lang="en-US" altLang="ja-JP" sz="1200" dirty="0"/>
              <a:t>107.</a:t>
            </a:r>
            <a:r>
              <a:rPr lang="ja-JP" altLang="en-US" sz="1200" dirty="0"/>
              <a:t>　今日の地上世界の問題の多くは、或る社会意識傾向に起因している。こう言えると思います。つまり、社会の諸機能や個々人の生活の形を捉える認識方法として、</a:t>
            </a:r>
            <a:r>
              <a:rPr lang="ja-JP" altLang="en-US" sz="1200" dirty="0">
                <a:solidFill>
                  <a:srgbClr val="FF0000"/>
                </a:solidFill>
              </a:rPr>
              <a:t>科学技術の方法論と目的論</a:t>
            </a:r>
            <a:r>
              <a:rPr lang="ja-JP" altLang="en-US" sz="1200" dirty="0"/>
              <a:t>を、時に無自覚に、採用してしまう社会意識傾向が問題の根の部分にあると思います。人間と社会が総じて織りなす</a:t>
            </a:r>
            <a:r>
              <a:rPr lang="en-US" altLang="ja-JP" sz="1200" dirty="0"/>
              <a:t>reality</a:t>
            </a:r>
            <a:r>
              <a:rPr lang="ja-JP" altLang="en-US" sz="1200" dirty="0"/>
              <a:t>に、こうした単純モデルを押しつけた結果、環境悪化が起きました。しかもこれは氷山の一角です。今日の人間生活と社会存続のあらゆる側面に、（訳補遺：物事を要素還元しようとする）還元主義（</a:t>
            </a:r>
            <a:r>
              <a:rPr lang="en-US" altLang="ja-JP" sz="1200" dirty="0"/>
              <a:t>reductionism</a:t>
            </a:r>
            <a:r>
              <a:rPr lang="ja-JP" altLang="en-US" sz="1200" dirty="0"/>
              <a:t>）が影響を及ぼしています。科学技術の産物は、決して中立的ではないと私達は肝に銘ずるべきです。即ちそれは、権力グループの利害が命ずる方向に沿って、社会の発展可能性を限定し人々のライフスタイルを条件付けます。枠組みをこう決めてしまいます。</a:t>
            </a:r>
            <a:r>
              <a:rPr lang="ja-JP" altLang="en-US" sz="1200" dirty="0">
                <a:solidFill>
                  <a:srgbClr val="FF0000"/>
                </a:solidFill>
              </a:rPr>
              <a:t>私達は、社会制度だけを決定したつもりが、実は、どの様な社会を築きたいのかまでも決定しているのです</a:t>
            </a:r>
            <a:r>
              <a:rPr lang="ja-JP" altLang="en-US" sz="1200" dirty="0"/>
              <a:t>。</a:t>
            </a:r>
            <a:endParaRPr lang="en-US" altLang="ja-JP" sz="1200" dirty="0"/>
          </a:p>
          <a:p>
            <a:pPr marL="0" indent="0" algn="just">
              <a:lnSpc>
                <a:spcPct val="110000"/>
              </a:lnSpc>
              <a:spcBef>
                <a:spcPts val="0"/>
              </a:spcBef>
              <a:buNone/>
            </a:pPr>
            <a:endParaRPr kumimoji="1" lang="en-US" altLang="ja-JP" sz="1200" dirty="0"/>
          </a:p>
          <a:p>
            <a:pPr marL="0" indent="0" algn="just">
              <a:lnSpc>
                <a:spcPct val="110000"/>
              </a:lnSpc>
              <a:spcBef>
                <a:spcPts val="0"/>
              </a:spcBef>
              <a:buNone/>
            </a:pPr>
            <a:r>
              <a:rPr lang="en-US" altLang="ja-JP" sz="1200" dirty="0"/>
              <a:t>108</a:t>
            </a:r>
            <a:r>
              <a:rPr lang="ja-JP" altLang="en-US" sz="1200" dirty="0"/>
              <a:t>．とはいえ、様々な文化的枠組みを振興しつつ、しかも、</a:t>
            </a:r>
            <a:r>
              <a:rPr lang="en-US" altLang="ja-JP" sz="1200" dirty="0"/>
              <a:t>technology</a:t>
            </a:r>
            <a:r>
              <a:rPr lang="ja-JP" altLang="en-US" sz="1200" dirty="0"/>
              <a:t>を単なる社会制度として活用するというのは、今日あり得ないことだと思います。</a:t>
            </a:r>
            <a:r>
              <a:rPr lang="en-US" altLang="ja-JP" sz="1200" dirty="0"/>
              <a:t>technology</a:t>
            </a:r>
            <a:r>
              <a:rPr lang="ja-JP" altLang="en-US" sz="1200" dirty="0"/>
              <a:t>の枠組みがとても支配的なものになってしまったために、これが生み出すもの無しに生活するのは困難です。最早、この内部にある</a:t>
            </a:r>
            <a:r>
              <a:rPr lang="en-US" altLang="ja-JP" sz="1200" dirty="0"/>
              <a:t>logic</a:t>
            </a:r>
            <a:r>
              <a:rPr lang="ja-JP" altLang="en-US" sz="1200" dirty="0"/>
              <a:t>に支配されないでこれを利用することは更に困難でしょう。</a:t>
            </a:r>
            <a:r>
              <a:rPr lang="en-US" altLang="ja-JP" sz="1200" dirty="0"/>
              <a:t>technology</a:t>
            </a:r>
            <a:r>
              <a:rPr lang="ja-JP" altLang="en-US" sz="1200" dirty="0"/>
              <a:t>に部分的にでも依存しないことを目標に掲げる</a:t>
            </a:r>
            <a:r>
              <a:rPr lang="en-US" altLang="ja-JP" sz="1200" dirty="0"/>
              <a:t>lifestyle</a:t>
            </a:r>
            <a:r>
              <a:rPr lang="ja-JP" altLang="en-US" sz="1200" dirty="0"/>
              <a:t>、私達を画一化し</a:t>
            </a:r>
            <a:r>
              <a:rPr lang="en-US" altLang="ja-JP" sz="1200" dirty="0"/>
              <a:t>globalize</a:t>
            </a:r>
            <a:r>
              <a:rPr lang="ja-JP" altLang="en-US" sz="1200" dirty="0"/>
              <a:t>する</a:t>
            </a:r>
            <a:r>
              <a:rPr lang="en-US" altLang="ja-JP" sz="1200" dirty="0"/>
              <a:t>power</a:t>
            </a:r>
            <a:r>
              <a:rPr lang="ja-JP" altLang="en-US" sz="1200" dirty="0"/>
              <a:t>とそれにかかる費用から部分的にでも離れようとする</a:t>
            </a:r>
            <a:r>
              <a:rPr lang="en-US" altLang="ja-JP" sz="1200" dirty="0"/>
              <a:t>lifestyle</a:t>
            </a:r>
            <a:r>
              <a:rPr lang="ja-JP" altLang="en-US" sz="1200" dirty="0"/>
              <a:t>、これは</a:t>
            </a:r>
            <a:r>
              <a:rPr lang="en-US" altLang="ja-JP" sz="1200" dirty="0"/>
              <a:t>countercultural</a:t>
            </a:r>
            <a:r>
              <a:rPr lang="ja-JP" altLang="en-US" sz="1200" dirty="0"/>
              <a:t>（文化に対抗するもの）となってしまいました。</a:t>
            </a:r>
            <a:r>
              <a:rPr lang="en-US" altLang="ja-JP" sz="1200" dirty="0"/>
              <a:t>technology</a:t>
            </a:r>
            <a:r>
              <a:rPr lang="ja-JP" altLang="en-US" sz="1200" dirty="0"/>
              <a:t>は、鋼鉄で装甲した</a:t>
            </a:r>
            <a:r>
              <a:rPr lang="en-US" altLang="ja-JP" sz="1200" dirty="0"/>
              <a:t>logic</a:t>
            </a:r>
            <a:r>
              <a:rPr lang="ja-JP" altLang="en-US" sz="1200" dirty="0"/>
              <a:t>の中に全てを飲み込もうとする傾向があります。実は、</a:t>
            </a:r>
            <a:r>
              <a:rPr lang="en-US" altLang="ja-JP" sz="1200" dirty="0"/>
              <a:t>technology</a:t>
            </a:r>
            <a:r>
              <a:rPr lang="ja-JP" altLang="en-US" sz="1200" dirty="0"/>
              <a:t>に囲まれた人々は「十分に分かっています。即ち、</a:t>
            </a:r>
            <a:r>
              <a:rPr lang="en-US" altLang="ja-JP" sz="1200" dirty="0"/>
              <a:t>technology</a:t>
            </a:r>
            <a:r>
              <a:rPr lang="ja-JP" altLang="en-US" sz="1200" dirty="0"/>
              <a:t>が突き進む最終分析で求められるのは、利益でも人類種の幸福でもない」、それは、「</a:t>
            </a:r>
            <a:r>
              <a:rPr lang="en-US" altLang="ja-JP" sz="1200" dirty="0"/>
              <a:t>power</a:t>
            </a:r>
            <a:r>
              <a:rPr lang="ja-JP" altLang="en-US" sz="1200" dirty="0"/>
              <a:t>という用語がその根源に持ち、その</a:t>
            </a:r>
            <a:r>
              <a:rPr lang="en-US" altLang="ja-JP" sz="1200" dirty="0"/>
              <a:t>motive</a:t>
            </a:r>
            <a:r>
              <a:rPr lang="ja-JP" altLang="en-US" sz="1200" dirty="0"/>
              <a:t>でもある </a:t>
            </a:r>
            <a:r>
              <a:rPr lang="en-US" altLang="ja-JP" sz="1200" dirty="0"/>
              <a:t>--- </a:t>
            </a:r>
            <a:r>
              <a:rPr lang="ja-JP" altLang="en-US" sz="1200" dirty="0"/>
              <a:t>全支配（</a:t>
            </a:r>
            <a:r>
              <a:rPr lang="en-US" altLang="ja-JP" sz="1200" dirty="0"/>
              <a:t>a lordship over all</a:t>
            </a:r>
            <a:r>
              <a:rPr lang="ja-JP" altLang="en-US" sz="1200" dirty="0"/>
              <a:t>）」 </a:t>
            </a:r>
            <a:r>
              <a:rPr lang="en-US" altLang="ja-JP" sz="1200" dirty="0"/>
              <a:t>[*]</a:t>
            </a:r>
            <a:r>
              <a:rPr lang="ja-JP" altLang="en-US" sz="1200" dirty="0"/>
              <a:t>　だと十分に分かっています。そして結果的に、「人間は自然の基本要因にも、人間存在の基本要因にも、支配の手を伸ばしてしまう」</a:t>
            </a:r>
            <a:r>
              <a:rPr lang="en-US" altLang="ja-JP" sz="1200" dirty="0"/>
              <a:t>[**]</a:t>
            </a:r>
            <a:r>
              <a:rPr lang="ja-JP" altLang="en-US" sz="1200" dirty="0"/>
              <a:t> のです。</a:t>
            </a:r>
            <a:r>
              <a:rPr lang="ja-JP" altLang="en-US" sz="1200" dirty="0">
                <a:solidFill>
                  <a:srgbClr val="FF0000"/>
                </a:solidFill>
              </a:rPr>
              <a:t>意志決定という私達の</a:t>
            </a:r>
            <a:r>
              <a:rPr lang="en-US" altLang="ja-JP" sz="1200" dirty="0">
                <a:solidFill>
                  <a:srgbClr val="FF0000"/>
                </a:solidFill>
              </a:rPr>
              <a:t>capacity</a:t>
            </a:r>
            <a:r>
              <a:rPr lang="ja-JP" altLang="en-US" sz="1200" dirty="0">
                <a:solidFill>
                  <a:srgbClr val="FF0000"/>
                </a:solidFill>
              </a:rPr>
              <a:t>が縮小されようとしています</a:t>
            </a:r>
            <a:r>
              <a:rPr lang="ja-JP" altLang="en-US" sz="1200" dirty="0"/>
              <a:t>。即ち、もっと本物である</a:t>
            </a:r>
            <a:r>
              <a:rPr lang="en-US" altLang="ja-JP" sz="1200" dirty="0"/>
              <a:t>freedom</a:t>
            </a:r>
            <a:r>
              <a:rPr lang="ja-JP" altLang="en-US" sz="1200" dirty="0"/>
              <a:t>、換言すれば、各自が選択肢を持って発揮する創造力が展開するための空間、これが縮小されようとしています。</a:t>
            </a:r>
            <a:endParaRPr kumimoji="1" lang="ja-JP" altLang="en-US" sz="120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6</a:t>
            </a:fld>
            <a:endParaRPr kumimoji="1" lang="ja-JP" altLang="en-US" sz="2000" dirty="0"/>
          </a:p>
        </p:txBody>
      </p:sp>
    </p:spTree>
    <p:extLst>
      <p:ext uri="{BB962C8B-B14F-4D97-AF65-F5344CB8AC3E}">
        <p14:creationId xmlns:p14="http://schemas.microsoft.com/office/powerpoint/2010/main" val="216248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a:bodyPr>
          <a:lstStyle/>
          <a:p>
            <a:pPr algn="ctr"/>
            <a:r>
              <a:rPr lang="en-US" altLang="ja-JP" sz="1800" dirty="0"/>
              <a:t>a</a:t>
            </a:r>
            <a:r>
              <a:rPr lang="ja-JP" altLang="en-US" sz="1800" dirty="0"/>
              <a:t> </a:t>
            </a:r>
            <a:r>
              <a:rPr lang="en-US" altLang="ja-JP" sz="1800" dirty="0"/>
              <a:t>science</a:t>
            </a:r>
            <a:r>
              <a:rPr lang="ja-JP" altLang="en-US" sz="1800" dirty="0"/>
              <a:t>が解決策を提供しようとするならば、他の知識分野、</a:t>
            </a:r>
            <a:br>
              <a:rPr lang="en-US" altLang="ja-JP" sz="1800" dirty="0"/>
            </a:br>
            <a:r>
              <a:rPr lang="ja-JP" altLang="en-US" sz="1800" dirty="0"/>
              <a:t>例えば哲学や社会倫理などが生み出す</a:t>
            </a:r>
            <a:r>
              <a:rPr lang="en-US" altLang="ja-JP" sz="1800" i="1" dirty="0"/>
              <a:t>data</a:t>
            </a:r>
            <a:r>
              <a:rPr lang="ja-JP" altLang="en-US" sz="1800" dirty="0"/>
              <a:t>（感覚与件）を必ず考慮に入れなければならない。</a:t>
            </a:r>
            <a:br>
              <a:rPr kumimoji="1" lang="en-US" altLang="ja-JP" sz="1800" dirty="0"/>
            </a:br>
            <a:r>
              <a:rPr lang="en-US" altLang="ja-JP" sz="1600" dirty="0">
                <a:hlinkClick r:id="rId3"/>
              </a:rPr>
              <a:t>Laudato Si’</a:t>
            </a:r>
            <a:r>
              <a:rPr lang="ja-JP" altLang="en-US" sz="1600" dirty="0"/>
              <a:t> </a:t>
            </a:r>
            <a:r>
              <a:rPr lang="en-US" altLang="ja-JP" sz="1600" dirty="0"/>
              <a:t>110</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8388" y="839997"/>
            <a:ext cx="4127382" cy="5150059"/>
          </a:xfrm>
        </p:spPr>
        <p:txBody>
          <a:bodyPr>
            <a:noAutofit/>
          </a:bodyPr>
          <a:lstStyle/>
          <a:p>
            <a:pPr marL="0" indent="0" algn="just">
              <a:lnSpc>
                <a:spcPct val="100000"/>
              </a:lnSpc>
              <a:buNone/>
            </a:pPr>
            <a:r>
              <a:rPr lang="en-US" altLang="ja-JP" sz="1200" dirty="0"/>
              <a:t>110. The specialization which belongs to technology makes it difficult to see the larger picture. The fragmentation of knowledge proves helpful for concrete applications, and yet it often leads to a loss of appreciation for the whole, for the relationships between things, and for the broader horizon, which then becomes irrelevant. This very fact makes it hard to find adequate ways of solving the more complex problems of today’s world, particularly those regarding the environment and the poor; these problems cannot be dealt with from a single perspective or from a single set of interests. A science which would offer solutions to the great issues would necessarily have to take into account the data generated by other fields of knowledge, including philosophy and social ethics; but this is a difficult habit to acquire today. Nor are there genuine ethical horizons to which one can appeal.  Life gradually becomes a surrender to situations conditioned by technology, itself viewed as </a:t>
            </a:r>
            <a:r>
              <a:rPr lang="en-US" altLang="ja-JP" sz="1200" dirty="0">
                <a:solidFill>
                  <a:srgbClr val="FF0000"/>
                </a:solidFill>
              </a:rPr>
              <a:t>the principal key to the meaning of existence</a:t>
            </a:r>
            <a:r>
              <a:rPr lang="en-US" altLang="ja-JP" sz="1200" dirty="0"/>
              <a:t>. In the concrete situation confronting us, there are a number of symptoms which point to what is wrong, such as environmental degradation, anxiety, a loss of the purpose of life and of community living. Once more we see that “realities are more important than ideas”.[91]</a:t>
            </a:r>
            <a:r>
              <a:rPr lang="ja-JP" altLang="en-US" sz="1200" dirty="0"/>
              <a:t> </a:t>
            </a:r>
            <a:endParaRPr lang="en-US" altLang="ja-JP" sz="1200" dirty="0"/>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244829" y="839997"/>
            <a:ext cx="4899171" cy="5475769"/>
          </a:xfrm>
        </p:spPr>
        <p:txBody>
          <a:bodyPr>
            <a:noAutofit/>
          </a:bodyPr>
          <a:lstStyle/>
          <a:p>
            <a:pPr marL="0" indent="0" algn="just">
              <a:lnSpc>
                <a:spcPct val="110000"/>
              </a:lnSpc>
              <a:spcBef>
                <a:spcPts val="0"/>
              </a:spcBef>
              <a:buNone/>
            </a:pPr>
            <a:r>
              <a:rPr lang="en-US" altLang="ja-JP" sz="1200" dirty="0"/>
              <a:t>110.</a:t>
            </a:r>
            <a:r>
              <a:rPr lang="ja-JP" altLang="en-US" sz="1200" dirty="0"/>
              <a:t>　</a:t>
            </a:r>
            <a:r>
              <a:rPr lang="en-US" altLang="ja-JP" sz="1200" dirty="0">
                <a:solidFill>
                  <a:srgbClr val="FF0000"/>
                </a:solidFill>
              </a:rPr>
              <a:t>technology</a:t>
            </a:r>
            <a:r>
              <a:rPr lang="ja-JP" altLang="en-US" sz="1200" dirty="0">
                <a:solidFill>
                  <a:srgbClr val="FF0000"/>
                </a:solidFill>
              </a:rPr>
              <a:t>は専門性（</a:t>
            </a:r>
            <a:r>
              <a:rPr lang="en-US" altLang="ja-JP" sz="1200" dirty="0">
                <a:solidFill>
                  <a:srgbClr val="FF0000"/>
                </a:solidFill>
              </a:rPr>
              <a:t>specialization</a:t>
            </a:r>
            <a:r>
              <a:rPr lang="ja-JP" altLang="en-US" sz="1200" dirty="0">
                <a:solidFill>
                  <a:srgbClr val="FF0000"/>
                </a:solidFill>
              </a:rPr>
              <a:t>）を必ず伴います</a:t>
            </a:r>
            <a:r>
              <a:rPr lang="ja-JP" altLang="en-US" sz="1200" dirty="0"/>
              <a:t>。このことが、問題の全体像把握を困難にしています。知識の断片化は、時には、具体的応用の考案に役立ちますが、往々にして、様々な事物間の関係性を含む大局を肯定的に見ることを困難にし、視野を狭め、その結果、不適切を招きます。正にこの事実が、現代世界の輻輳する諸問題の解決策を見出しにくくしています。特に、貧困問題と環境問題は、単一の見方からも単一の利害からも扱ってはならず、解決策はますます見出しにくくなります。この様な大きな問題に、</a:t>
            </a:r>
            <a:r>
              <a:rPr lang="en-US" altLang="ja-JP" sz="1200" dirty="0">
                <a:solidFill>
                  <a:srgbClr val="FF0000"/>
                </a:solidFill>
              </a:rPr>
              <a:t>a</a:t>
            </a:r>
            <a:r>
              <a:rPr lang="ja-JP" altLang="en-US" sz="1200" dirty="0">
                <a:solidFill>
                  <a:srgbClr val="FF0000"/>
                </a:solidFill>
              </a:rPr>
              <a:t> </a:t>
            </a:r>
            <a:r>
              <a:rPr lang="en-US" altLang="ja-JP" sz="1200" dirty="0">
                <a:solidFill>
                  <a:srgbClr val="FF0000"/>
                </a:solidFill>
              </a:rPr>
              <a:t>science</a:t>
            </a:r>
            <a:r>
              <a:rPr lang="ja-JP" altLang="en-US" sz="1200" dirty="0">
                <a:solidFill>
                  <a:srgbClr val="FF0000"/>
                </a:solidFill>
              </a:rPr>
              <a:t>が解決策を提供しようとするならば、他の知識分野、例えば哲学や社会倫理などが生み出す</a:t>
            </a:r>
            <a:r>
              <a:rPr lang="en-US" altLang="ja-JP" sz="1200" i="1" dirty="0">
                <a:solidFill>
                  <a:srgbClr val="FF0000"/>
                </a:solidFill>
              </a:rPr>
              <a:t>data</a:t>
            </a:r>
            <a:r>
              <a:rPr lang="ja-JP" altLang="en-US" sz="1200" dirty="0">
                <a:solidFill>
                  <a:srgbClr val="FF0000"/>
                </a:solidFill>
              </a:rPr>
              <a:t>（感覚与件）を必ず考慮に入れなければなりません</a:t>
            </a:r>
            <a:r>
              <a:rPr lang="ja-JP" altLang="en-US" sz="1200" dirty="0"/>
              <a:t>。しかしながら今日、この様な習いは得難くなってしまいました。あるいは、</a:t>
            </a:r>
            <a:r>
              <a:rPr lang="en-US" altLang="ja-JP" sz="1200" dirty="0"/>
              <a:t>appeal</a:t>
            </a:r>
            <a:r>
              <a:rPr lang="ja-JP" altLang="en-US" sz="1200" dirty="0"/>
              <a:t>できる本物の倫理の地平線（</a:t>
            </a:r>
            <a:r>
              <a:rPr lang="en-US" altLang="ja-JP" sz="1200" dirty="0"/>
              <a:t>genuine ethical horizons to which one can appeal</a:t>
            </a:r>
            <a:r>
              <a:rPr lang="ja-JP" altLang="en-US" sz="1200" dirty="0"/>
              <a:t>）そのものが見失われたのかもしれません。生命活動（</a:t>
            </a:r>
            <a:r>
              <a:rPr lang="en-US" altLang="ja-JP" sz="1200" dirty="0"/>
              <a:t>life</a:t>
            </a:r>
            <a:r>
              <a:rPr lang="ja-JP" altLang="en-US" sz="1200" dirty="0"/>
              <a:t>）は徐々に、</a:t>
            </a:r>
            <a:r>
              <a:rPr lang="en-US" altLang="ja-JP" sz="1200" dirty="0"/>
              <a:t>technology</a:t>
            </a:r>
            <a:r>
              <a:rPr lang="ja-JP" altLang="en-US" sz="1200" dirty="0"/>
              <a:t>によって整備できる範囲に局限され、</a:t>
            </a:r>
            <a:r>
              <a:rPr lang="en-US" altLang="ja-JP" sz="1200" dirty="0"/>
              <a:t>technology</a:t>
            </a:r>
            <a:r>
              <a:rPr lang="ja-JP" altLang="en-US" sz="1200" dirty="0"/>
              <a:t>だけが</a:t>
            </a:r>
            <a:r>
              <a:rPr lang="en-US" altLang="ja-JP" sz="1200" dirty="0">
                <a:solidFill>
                  <a:srgbClr val="FF0000"/>
                </a:solidFill>
              </a:rPr>
              <a:t>existence</a:t>
            </a:r>
            <a:r>
              <a:rPr lang="ja-JP" altLang="en-US" sz="1200" dirty="0">
                <a:solidFill>
                  <a:srgbClr val="FF0000"/>
                </a:solidFill>
              </a:rPr>
              <a:t>（この地上世界における人間存在）を意味づけする主要な</a:t>
            </a:r>
            <a:r>
              <a:rPr lang="en-US" altLang="ja-JP" sz="1200" dirty="0">
                <a:solidFill>
                  <a:srgbClr val="FF0000"/>
                </a:solidFill>
              </a:rPr>
              <a:t>key</a:t>
            </a:r>
            <a:r>
              <a:rPr lang="ja-JP" altLang="en-US" sz="1200" dirty="0"/>
              <a:t>であるという見方が支配的になります。また、私達が直面している現状においては、疑いようもなく沢山の兆候、例えば、環境悪化、社会不安、生命活動と共同体生活の目的消失、などが起こり、何か誤りがあることを指摘します。今一度私達は、「</a:t>
            </a:r>
            <a:r>
              <a:rPr lang="en-US" altLang="ja-JP" sz="1200" dirty="0"/>
              <a:t>realities</a:t>
            </a:r>
            <a:r>
              <a:rPr lang="ja-JP" altLang="en-US" sz="1200" dirty="0"/>
              <a:t>は理念よりも重要」</a:t>
            </a:r>
            <a:r>
              <a:rPr lang="en-US" altLang="ja-JP" sz="1200" dirty="0"/>
              <a:t>[91]</a:t>
            </a:r>
            <a:r>
              <a:rPr lang="ja-JP" altLang="en-US" sz="1200" dirty="0"/>
              <a:t> を思い出しましょう。</a:t>
            </a:r>
            <a:endParaRPr lang="en-US" altLang="ja-JP" sz="1200" dirty="0"/>
          </a:p>
          <a:p>
            <a:pPr marL="0" indent="0" algn="just">
              <a:lnSpc>
                <a:spcPct val="110000"/>
              </a:lnSpc>
              <a:spcBef>
                <a:spcPts val="0"/>
              </a:spcBef>
              <a:buNone/>
            </a:pPr>
            <a:endParaRPr kumimoji="1" lang="en-US" altLang="ja-JP" sz="1200" dirty="0"/>
          </a:p>
          <a:p>
            <a:pPr marL="0" indent="0" algn="just">
              <a:lnSpc>
                <a:spcPct val="110000"/>
              </a:lnSpc>
              <a:spcBef>
                <a:spcPts val="0"/>
              </a:spcBef>
              <a:buNone/>
            </a:pPr>
            <a:r>
              <a:rPr lang="en-US" altLang="ja-JP" sz="1200" dirty="0"/>
              <a:t>[91]</a:t>
            </a:r>
            <a:r>
              <a:rPr lang="ja-JP" altLang="en-US" sz="1200" dirty="0"/>
              <a:t>：教皇フランシスコ使途的勧告</a:t>
            </a:r>
            <a:r>
              <a:rPr lang="en-US" altLang="ja-JP" sz="1200" dirty="0"/>
              <a:t>『</a:t>
            </a:r>
            <a:r>
              <a:rPr lang="ja-JP" altLang="en-US" sz="1200" dirty="0"/>
              <a:t>福音の喜び</a:t>
            </a:r>
            <a:r>
              <a:rPr lang="en-US" altLang="ja-JP" sz="1200" dirty="0"/>
              <a:t>』</a:t>
            </a:r>
            <a:r>
              <a:rPr lang="ja-JP" altLang="en-US" sz="1200" dirty="0"/>
              <a:t>、</a:t>
            </a:r>
            <a:r>
              <a:rPr lang="en-US" altLang="ja-JP" sz="1200" dirty="0"/>
              <a:t>231</a:t>
            </a:r>
            <a:endParaRPr kumimoji="1" lang="ja-JP" altLang="en-US" sz="105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139928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DAEB8-43FE-4E22-9398-58B586F1279A}"/>
              </a:ext>
            </a:extLst>
          </p:cNvPr>
          <p:cNvSpPr>
            <a:spLocks noGrp="1"/>
          </p:cNvSpPr>
          <p:nvPr>
            <p:ph type="title"/>
          </p:nvPr>
        </p:nvSpPr>
        <p:spPr>
          <a:xfrm>
            <a:off x="58723" y="-61217"/>
            <a:ext cx="9026553" cy="956719"/>
          </a:xfrm>
        </p:spPr>
        <p:txBody>
          <a:bodyPr>
            <a:normAutofit/>
          </a:bodyPr>
          <a:lstStyle/>
          <a:p>
            <a:pPr algn="ctr"/>
            <a:r>
              <a:rPr lang="ja-JP" altLang="en-US" sz="1800" dirty="0"/>
              <a:t>私達は直ちに、文化を大胆に変革することに着手しなければならない。</a:t>
            </a:r>
            <a:br>
              <a:rPr lang="en-US" altLang="ja-JP" sz="1800" dirty="0"/>
            </a:br>
            <a:r>
              <a:rPr lang="en-US" altLang="ja-JP" sz="1600" dirty="0">
                <a:hlinkClick r:id="rId3"/>
              </a:rPr>
              <a:t>Laudato Si’</a:t>
            </a:r>
            <a:r>
              <a:rPr lang="ja-JP" altLang="en-US" sz="1600" dirty="0"/>
              <a:t> </a:t>
            </a:r>
            <a:r>
              <a:rPr lang="en-US" altLang="ja-JP" sz="1600" dirty="0"/>
              <a:t>114,</a:t>
            </a:r>
            <a:r>
              <a:rPr lang="ja-JP" altLang="en-US" sz="1600" dirty="0"/>
              <a:t> </a:t>
            </a:r>
            <a:r>
              <a:rPr lang="en-US" altLang="ja-JP" sz="1600" dirty="0"/>
              <a:t>115</a:t>
            </a:r>
            <a:r>
              <a:rPr lang="ja-JP" altLang="en-US" sz="1600" dirty="0"/>
              <a:t>　人新世の危機</a:t>
            </a:r>
            <a:endParaRPr kumimoji="1" lang="ja-JP" altLang="en-US" sz="1600" dirty="0"/>
          </a:p>
        </p:txBody>
      </p:sp>
      <p:sp>
        <p:nvSpPr>
          <p:cNvPr id="3" name="コンテンツ プレースホルダー 2">
            <a:extLst>
              <a:ext uri="{FF2B5EF4-FFF2-40B4-BE49-F238E27FC236}">
                <a16:creationId xmlns:a16="http://schemas.microsoft.com/office/drawing/2014/main" id="{E90999AD-0BA7-4C8D-8DEE-AB88E8E1D0AC}"/>
              </a:ext>
            </a:extLst>
          </p:cNvPr>
          <p:cNvSpPr>
            <a:spLocks noGrp="1"/>
          </p:cNvSpPr>
          <p:nvPr>
            <p:ph sz="half" idx="1"/>
          </p:nvPr>
        </p:nvSpPr>
        <p:spPr>
          <a:xfrm>
            <a:off x="-8388" y="839997"/>
            <a:ext cx="4127382" cy="5150059"/>
          </a:xfrm>
        </p:spPr>
        <p:txBody>
          <a:bodyPr>
            <a:noAutofit/>
          </a:bodyPr>
          <a:lstStyle/>
          <a:p>
            <a:pPr marL="0" indent="0" algn="just">
              <a:lnSpc>
                <a:spcPct val="100000"/>
              </a:lnSpc>
              <a:buNone/>
            </a:pPr>
            <a:r>
              <a:rPr lang="en-US" altLang="ja-JP" sz="1200" dirty="0"/>
              <a:t>114.</a:t>
            </a:r>
            <a:r>
              <a:rPr lang="ja-JP" altLang="en-US" sz="1200" dirty="0"/>
              <a:t> </a:t>
            </a:r>
            <a:r>
              <a:rPr lang="en-US" altLang="ja-JP" sz="1200" dirty="0"/>
              <a:t> All of this shows the urgent need for us to </a:t>
            </a:r>
            <a:r>
              <a:rPr lang="en-US" altLang="ja-JP" sz="1200" dirty="0">
                <a:solidFill>
                  <a:srgbClr val="FF0000"/>
                </a:solidFill>
              </a:rPr>
              <a:t>move forward in a bold cultural revolution</a:t>
            </a:r>
            <a:r>
              <a:rPr lang="en-US" altLang="ja-JP" sz="1200" dirty="0"/>
              <a:t>. </a:t>
            </a:r>
            <a:r>
              <a:rPr lang="en-US" altLang="ja-JP" sz="1200" dirty="0">
                <a:solidFill>
                  <a:srgbClr val="FF0000"/>
                </a:solidFill>
              </a:rPr>
              <a:t>Science and technology are not neutral</a:t>
            </a:r>
            <a:r>
              <a:rPr lang="en-US" altLang="ja-JP" sz="1200" dirty="0"/>
              <a:t>; from the beginning to the end of a process, various intentions and possibilities are in play and can take on distinct shapes. Nobody is suggesting a return to the Stone Age, but we do need to slow down and look at reality in a different way, to appropriate the positive and sustainable progress which has been made, but also to recover the values and the great goals swept away by our unrestrained delusions of grandeur.</a:t>
            </a:r>
          </a:p>
          <a:p>
            <a:pPr marL="0" indent="0" algn="just">
              <a:lnSpc>
                <a:spcPct val="100000"/>
              </a:lnSpc>
              <a:buNone/>
            </a:pPr>
            <a:endParaRPr lang="en-US" altLang="ja-JP" sz="1200" dirty="0"/>
          </a:p>
          <a:p>
            <a:pPr marL="0" indent="0" algn="just">
              <a:lnSpc>
                <a:spcPct val="100000"/>
              </a:lnSpc>
              <a:buNone/>
            </a:pPr>
            <a:r>
              <a:rPr lang="en-US" altLang="ja-JP" sz="1200" dirty="0"/>
              <a:t>115. Modern anthropocentrism has paradoxically ended up prizing technical thought over reality, since “the technological mind sees nature as an insensate order, as a cold body of facts, as a mere ‘given’, as an object of </a:t>
            </a:r>
            <a:r>
              <a:rPr lang="en-US" altLang="ja-JP" sz="1200" dirty="0">
                <a:solidFill>
                  <a:srgbClr val="FF0000"/>
                </a:solidFill>
              </a:rPr>
              <a:t>utility</a:t>
            </a:r>
            <a:r>
              <a:rPr lang="en-US" altLang="ja-JP" sz="1200" dirty="0"/>
              <a:t>, as raw material to be hammered into useful shape; it views the cosmos similarly as a mere ‘space’ into which objects can be thrown with complete indifference”.[92] The intrinsic dignity of the world is thus compromised. When human beings fail to find their true place in this world, they misunderstand themselves and end up acting against themselves: “Not only has God given the earth to man, who must use it with respect for the original good purpose for which it was given, but, man too is God’s gift to man. He must therefore respect </a:t>
            </a:r>
            <a:r>
              <a:rPr lang="en-US" altLang="ja-JP" sz="1200" dirty="0">
                <a:solidFill>
                  <a:srgbClr val="FF0000"/>
                </a:solidFill>
              </a:rPr>
              <a:t>the natural and moral structure</a:t>
            </a:r>
            <a:r>
              <a:rPr lang="en-US" altLang="ja-JP" sz="1200" dirty="0"/>
              <a:t> with which he has been endowed”.[93]</a:t>
            </a:r>
          </a:p>
        </p:txBody>
      </p:sp>
      <p:sp>
        <p:nvSpPr>
          <p:cNvPr id="4" name="コンテンツ プレースホルダー 3">
            <a:extLst>
              <a:ext uri="{FF2B5EF4-FFF2-40B4-BE49-F238E27FC236}">
                <a16:creationId xmlns:a16="http://schemas.microsoft.com/office/drawing/2014/main" id="{3A77E1B6-7D50-4C85-AB2B-A594355563EC}"/>
              </a:ext>
            </a:extLst>
          </p:cNvPr>
          <p:cNvSpPr>
            <a:spLocks noGrp="1"/>
          </p:cNvSpPr>
          <p:nvPr>
            <p:ph sz="half" idx="2"/>
          </p:nvPr>
        </p:nvSpPr>
        <p:spPr>
          <a:xfrm>
            <a:off x="4244829" y="839997"/>
            <a:ext cx="4899171" cy="5475769"/>
          </a:xfrm>
        </p:spPr>
        <p:txBody>
          <a:bodyPr>
            <a:noAutofit/>
          </a:bodyPr>
          <a:lstStyle/>
          <a:p>
            <a:pPr marL="0" indent="0" algn="just">
              <a:lnSpc>
                <a:spcPct val="110000"/>
              </a:lnSpc>
              <a:spcBef>
                <a:spcPts val="0"/>
              </a:spcBef>
              <a:buNone/>
            </a:pPr>
            <a:r>
              <a:rPr lang="en-US" altLang="ja-JP" sz="1200" dirty="0"/>
              <a:t>114. </a:t>
            </a:r>
            <a:r>
              <a:rPr lang="ja-JP" altLang="en-US" sz="1200" dirty="0"/>
              <a:t>これら全てのことから分かって頂けたでしょう。</a:t>
            </a:r>
            <a:r>
              <a:rPr lang="ja-JP" altLang="en-US" sz="1200" dirty="0">
                <a:solidFill>
                  <a:srgbClr val="FF0000"/>
                </a:solidFill>
              </a:rPr>
              <a:t>私達は直ちに、文化を大胆に変革することに着手しなければなりません</a:t>
            </a:r>
            <a:r>
              <a:rPr lang="ja-JP" altLang="en-US" sz="1200" dirty="0"/>
              <a:t>。</a:t>
            </a:r>
            <a:r>
              <a:rPr lang="en-US" altLang="ja-JP" sz="1200" dirty="0">
                <a:solidFill>
                  <a:srgbClr val="FF0000"/>
                </a:solidFill>
              </a:rPr>
              <a:t>science and technology</a:t>
            </a:r>
            <a:r>
              <a:rPr lang="ja-JP" altLang="en-US" sz="1200" dirty="0">
                <a:solidFill>
                  <a:srgbClr val="FF0000"/>
                </a:solidFill>
              </a:rPr>
              <a:t>は中立ではありません</a:t>
            </a:r>
            <a:r>
              <a:rPr lang="ja-JP" altLang="en-US" sz="1200" dirty="0"/>
              <a:t>。即ちそれは、終始一貫して、様々な意図や可能性を、そのどれにも一見区別できる形を取らせながら、演じるのです。石器時代に戻ることはもう誰もできないでしょうが、</a:t>
            </a:r>
            <a:r>
              <a:rPr lang="en-US" altLang="ja-JP" sz="1200" dirty="0"/>
              <a:t>slow down</a:t>
            </a:r>
            <a:r>
              <a:rPr lang="ja-JP" altLang="en-US" sz="1200" dirty="0"/>
              <a:t>することが必要です。</a:t>
            </a:r>
            <a:r>
              <a:rPr lang="en-US" altLang="ja-JP" sz="1200" dirty="0"/>
              <a:t>reality</a:t>
            </a:r>
            <a:r>
              <a:rPr lang="ja-JP" altLang="en-US" sz="1200" dirty="0"/>
              <a:t>を別の角度から見て、以前の様な積極的で持続可能な</a:t>
            </a:r>
            <a:r>
              <a:rPr lang="en-US" altLang="ja-JP" sz="1200" dirty="0"/>
              <a:t>progress</a:t>
            </a:r>
            <a:r>
              <a:rPr lang="ja-JP" altLang="en-US" sz="1200" dirty="0"/>
              <a:t>でこの地上世界を充たすことが必要です。そして何よりも、私達の慎みのない誇大妄想によって放逐されてしまった、本当の</a:t>
            </a:r>
            <a:r>
              <a:rPr lang="en-US" altLang="ja-JP" sz="1200" dirty="0"/>
              <a:t>values</a:t>
            </a:r>
            <a:r>
              <a:rPr lang="ja-JP" altLang="en-US" sz="1200" dirty="0"/>
              <a:t>と素晴らしい</a:t>
            </a:r>
            <a:r>
              <a:rPr lang="en-US" altLang="ja-JP" sz="1200" dirty="0"/>
              <a:t>goals</a:t>
            </a:r>
            <a:r>
              <a:rPr lang="ja-JP" altLang="en-US" sz="1200" dirty="0"/>
              <a:t>を回復させることが必要です。</a:t>
            </a:r>
            <a:endParaRPr lang="en-US" altLang="ja-JP" sz="1200" dirty="0"/>
          </a:p>
          <a:p>
            <a:pPr marL="0" indent="0" algn="just">
              <a:lnSpc>
                <a:spcPct val="110000"/>
              </a:lnSpc>
              <a:spcBef>
                <a:spcPts val="0"/>
              </a:spcBef>
              <a:buNone/>
            </a:pPr>
            <a:endParaRPr lang="en-US" altLang="ja-JP" sz="1200" dirty="0"/>
          </a:p>
          <a:p>
            <a:pPr marL="0" indent="0" algn="just">
              <a:lnSpc>
                <a:spcPct val="110000"/>
              </a:lnSpc>
              <a:spcBef>
                <a:spcPts val="0"/>
              </a:spcBef>
              <a:buNone/>
            </a:pPr>
            <a:r>
              <a:rPr lang="en-US" altLang="ja-JP" sz="1200" dirty="0"/>
              <a:t>115.</a:t>
            </a:r>
            <a:r>
              <a:rPr lang="ja-JP" altLang="en-US" sz="1200" dirty="0"/>
              <a:t>　近代の</a:t>
            </a:r>
            <a:r>
              <a:rPr lang="en-US" altLang="ja-JP" sz="1200" dirty="0"/>
              <a:t>anthropocentrism</a:t>
            </a:r>
            <a:r>
              <a:rPr lang="ja-JP" altLang="en-US" sz="1200" dirty="0"/>
              <a:t>（人間中心主義）が、逆説的ですが、技術的思考を</a:t>
            </a:r>
            <a:r>
              <a:rPr lang="en-US" altLang="ja-JP" sz="1200" dirty="0"/>
              <a:t>reality</a:t>
            </a:r>
            <a:r>
              <a:rPr lang="ja-JP" altLang="en-US" sz="1200" dirty="0"/>
              <a:t>にまさる重要なものとしてしまったのです。なぜならば、「</a:t>
            </a:r>
            <a:r>
              <a:rPr lang="en-US" altLang="ja-JP" sz="1200" dirty="0"/>
              <a:t>anthropocentrism </a:t>
            </a:r>
            <a:r>
              <a:rPr lang="ja-JP" altLang="en-US" sz="1200" dirty="0"/>
              <a:t>が持つ</a:t>
            </a:r>
            <a:r>
              <a:rPr lang="en-US" altLang="ja-JP" sz="1200" dirty="0"/>
              <a:t>technology</a:t>
            </a:r>
            <a:r>
              <a:rPr lang="ja-JP" altLang="en-US" sz="1200" dirty="0"/>
              <a:t>重視の</a:t>
            </a:r>
            <a:r>
              <a:rPr lang="en-US" altLang="ja-JP" sz="1200" dirty="0"/>
              <a:t>mind</a:t>
            </a:r>
            <a:r>
              <a:rPr lang="ja-JP" altLang="en-US" sz="1200" dirty="0"/>
              <a:t>は、</a:t>
            </a:r>
            <a:r>
              <a:rPr lang="en-US" altLang="ja-JP" sz="1200" dirty="0"/>
              <a:t>nature</a:t>
            </a:r>
            <a:r>
              <a:rPr lang="ja-JP" altLang="en-US" sz="1200" dirty="0"/>
              <a:t>を無慈悲無感覚な一つの秩序と見なします。事実の冷たい総体、単なる「所与」、</a:t>
            </a:r>
            <a:r>
              <a:rPr lang="ja-JP" altLang="en-US" sz="1200" dirty="0">
                <a:solidFill>
                  <a:srgbClr val="FF0000"/>
                </a:solidFill>
              </a:rPr>
              <a:t>効用（</a:t>
            </a:r>
            <a:r>
              <a:rPr lang="en-US" altLang="ja-JP" sz="1200" dirty="0">
                <a:solidFill>
                  <a:srgbClr val="FF0000"/>
                </a:solidFill>
              </a:rPr>
              <a:t>utility</a:t>
            </a:r>
            <a:r>
              <a:rPr lang="ja-JP" altLang="en-US" sz="1200" dirty="0">
                <a:solidFill>
                  <a:srgbClr val="FF0000"/>
                </a:solidFill>
              </a:rPr>
              <a:t>）</a:t>
            </a:r>
            <a:r>
              <a:rPr lang="ja-JP" altLang="en-US" sz="1200" dirty="0"/>
              <a:t>を生み出すモノ（</a:t>
            </a:r>
            <a:r>
              <a:rPr lang="en-US" altLang="ja-JP" sz="1200" dirty="0"/>
              <a:t>object</a:t>
            </a:r>
            <a:r>
              <a:rPr lang="ja-JP" altLang="en-US" sz="1200" dirty="0"/>
              <a:t>）、有用な形に鍛造すべき原材料と見なします。即ちこの</a:t>
            </a:r>
            <a:r>
              <a:rPr lang="en-US" altLang="ja-JP" sz="1200" dirty="0"/>
              <a:t>mind</a:t>
            </a:r>
            <a:r>
              <a:rPr lang="ja-JP" altLang="en-US" sz="1200" dirty="0"/>
              <a:t>は、</a:t>
            </a:r>
            <a:r>
              <a:rPr lang="en-US" altLang="ja-JP" sz="1200" dirty="0"/>
              <a:t>the cosmos</a:t>
            </a:r>
            <a:r>
              <a:rPr lang="ja-JP" altLang="en-US" sz="1200" dirty="0"/>
              <a:t>（訳補遺：</a:t>
            </a:r>
            <a:r>
              <a:rPr lang="en-US" altLang="ja-JP" sz="1200" dirty="0"/>
              <a:t>chaos</a:t>
            </a:r>
            <a:r>
              <a:rPr lang="ja-JP" altLang="en-US" sz="1200" dirty="0"/>
              <a:t>の反対語。秩序ある宇宙）でさえも同様に、様々なモノを何も区別することなく投げ込める単なる「空間」とみなす」</a:t>
            </a:r>
            <a:r>
              <a:rPr lang="en-US" altLang="ja-JP" sz="1200" dirty="0"/>
              <a:t>[92]</a:t>
            </a:r>
            <a:r>
              <a:rPr lang="ja-JP" altLang="en-US" sz="1200" dirty="0"/>
              <a:t>からです。　この結果、この地上世界社会が固有に持つ</a:t>
            </a:r>
            <a:r>
              <a:rPr lang="en-US" altLang="ja-JP" sz="1200" dirty="0"/>
              <a:t>dignity</a:t>
            </a:r>
            <a:r>
              <a:rPr lang="ja-JP" altLang="en-US" sz="1200" dirty="0"/>
              <a:t>も傷つけられてしまいます。</a:t>
            </a:r>
            <a:r>
              <a:rPr lang="en-US" altLang="ja-JP" sz="1200" dirty="0"/>
              <a:t>human beings</a:t>
            </a:r>
            <a:r>
              <a:rPr lang="ja-JP" altLang="en-US" sz="1200" dirty="0"/>
              <a:t>（人間の霊的存在）は、この</a:t>
            </a:r>
            <a:r>
              <a:rPr lang="ja-JP" altLang="en-US" sz="1200"/>
              <a:t>地上世界社会に</a:t>
            </a:r>
            <a:r>
              <a:rPr lang="ja-JP" altLang="en-US" sz="1200" dirty="0"/>
              <a:t>おける真の位置づけを見失ってしまうと、自分自身を誤解し、従って、自分自身に反する行動を起こします。即ち、「</a:t>
            </a:r>
            <a:r>
              <a:rPr lang="en-US" altLang="ja-JP" sz="1200" dirty="0"/>
              <a:t>God</a:t>
            </a:r>
            <a:r>
              <a:rPr lang="ja-JP" altLang="en-US" sz="1200" dirty="0"/>
              <a:t>は</a:t>
            </a:r>
            <a:r>
              <a:rPr lang="en-US" altLang="ja-JP" sz="1200" dirty="0"/>
              <a:t>man</a:t>
            </a:r>
            <a:r>
              <a:rPr lang="ja-JP" altLang="en-US" sz="1200" dirty="0"/>
              <a:t>に</a:t>
            </a:r>
            <a:r>
              <a:rPr lang="en-US" altLang="ja-JP" sz="1200" dirty="0"/>
              <a:t>the earth</a:t>
            </a:r>
            <a:r>
              <a:rPr lang="ja-JP" altLang="en-US" sz="1200" dirty="0"/>
              <a:t>を与え、その与えた本来の善なる目的を尊重して</a:t>
            </a:r>
            <a:r>
              <a:rPr lang="en-US" altLang="ja-JP" sz="1200" dirty="0"/>
              <a:t>the earth</a:t>
            </a:r>
            <a:r>
              <a:rPr lang="ja-JP" altLang="en-US" sz="1200" dirty="0"/>
              <a:t>を用いるようお命じになっただけでなく、</a:t>
            </a:r>
            <a:r>
              <a:rPr lang="en-US" altLang="ja-JP" sz="1200" dirty="0"/>
              <a:t>man</a:t>
            </a:r>
            <a:r>
              <a:rPr lang="ja-JP" altLang="en-US" sz="1200" dirty="0"/>
              <a:t>自身もまた</a:t>
            </a:r>
            <a:r>
              <a:rPr lang="en-US" altLang="ja-JP" sz="1200" dirty="0"/>
              <a:t>God</a:t>
            </a:r>
            <a:r>
              <a:rPr lang="ja-JP" altLang="en-US" sz="1200" dirty="0"/>
              <a:t>が</a:t>
            </a:r>
            <a:r>
              <a:rPr lang="en-US" altLang="ja-JP" sz="1200" dirty="0"/>
              <a:t>man</a:t>
            </a:r>
            <a:r>
              <a:rPr lang="ja-JP" altLang="en-US" sz="1200" dirty="0"/>
              <a:t>にお与えになった贈り物なのです。この様に授けられた</a:t>
            </a:r>
            <a:r>
              <a:rPr lang="en-US" altLang="ja-JP" sz="1200" dirty="0">
                <a:solidFill>
                  <a:srgbClr val="FF0000"/>
                </a:solidFill>
              </a:rPr>
              <a:t>natural and moral structure</a:t>
            </a:r>
            <a:r>
              <a:rPr lang="ja-JP" altLang="en-US" sz="1200" dirty="0">
                <a:solidFill>
                  <a:srgbClr val="FF0000"/>
                </a:solidFill>
              </a:rPr>
              <a:t>（自然道徳的社会構造）</a:t>
            </a:r>
            <a:r>
              <a:rPr lang="ja-JP" altLang="en-US" sz="1200" dirty="0"/>
              <a:t>を、私達は大切にしなければなりません。」 </a:t>
            </a:r>
            <a:r>
              <a:rPr lang="en-US" altLang="ja-JP" sz="1200" dirty="0"/>
              <a:t>[93]</a:t>
            </a:r>
          </a:p>
          <a:p>
            <a:pPr marL="0" indent="0" algn="just">
              <a:lnSpc>
                <a:spcPct val="110000"/>
              </a:lnSpc>
              <a:spcBef>
                <a:spcPts val="0"/>
              </a:spcBef>
              <a:buNone/>
            </a:pPr>
            <a:endParaRPr kumimoji="1" lang="en-US" altLang="ja-JP" sz="1200" dirty="0"/>
          </a:p>
          <a:p>
            <a:pPr marL="0" indent="0" algn="just">
              <a:lnSpc>
                <a:spcPct val="110000"/>
              </a:lnSpc>
              <a:spcBef>
                <a:spcPts val="0"/>
              </a:spcBef>
              <a:buNone/>
            </a:pPr>
            <a:r>
              <a:rPr lang="en-US" altLang="ja-JP" sz="1200" dirty="0"/>
              <a:t>[92]</a:t>
            </a:r>
            <a:r>
              <a:rPr lang="ja-JP" altLang="en-US" sz="1200" dirty="0"/>
              <a:t>：ロマーノ・グァルディーニ</a:t>
            </a:r>
            <a:r>
              <a:rPr lang="en-US" altLang="ja-JP" sz="1200" dirty="0"/>
              <a:t>『</a:t>
            </a:r>
            <a:r>
              <a:rPr lang="ja-JP" altLang="en-US" sz="1200" dirty="0"/>
              <a:t>近代の終末</a:t>
            </a:r>
            <a:r>
              <a:rPr lang="en-US" altLang="ja-JP" sz="1200" dirty="0"/>
              <a:t>』 65</a:t>
            </a:r>
            <a:r>
              <a:rPr lang="ja-JP" altLang="en-US" sz="1200" dirty="0"/>
              <a:t>頁</a:t>
            </a:r>
            <a:endParaRPr lang="en-US" altLang="ja-JP" sz="1200" dirty="0"/>
          </a:p>
          <a:p>
            <a:pPr marL="0" indent="0" algn="just">
              <a:lnSpc>
                <a:spcPct val="110000"/>
              </a:lnSpc>
              <a:spcBef>
                <a:spcPts val="0"/>
              </a:spcBef>
              <a:buNone/>
            </a:pPr>
            <a:r>
              <a:rPr lang="en-US" altLang="ja-JP" sz="1200" dirty="0"/>
              <a:t>[93]</a:t>
            </a:r>
            <a:r>
              <a:rPr lang="ja-JP" altLang="en-US" sz="1200" dirty="0"/>
              <a:t>：教皇ヨハネ・パウロ二世回勅</a:t>
            </a:r>
            <a:r>
              <a:rPr lang="en-US" altLang="ja-JP" sz="1200" dirty="0"/>
              <a:t>『</a:t>
            </a:r>
            <a:r>
              <a:rPr lang="ja-JP" altLang="en-US" sz="1200" dirty="0"/>
              <a:t>新しい課題</a:t>
            </a:r>
            <a:r>
              <a:rPr lang="en-US" altLang="ja-JP" sz="1200" dirty="0"/>
              <a:t>』</a:t>
            </a:r>
            <a:r>
              <a:rPr lang="ja-JP" altLang="en-US" sz="1200" dirty="0"/>
              <a:t>、</a:t>
            </a:r>
            <a:r>
              <a:rPr lang="en-US" altLang="ja-JP" sz="1200" dirty="0"/>
              <a:t>38</a:t>
            </a:r>
            <a:endParaRPr kumimoji="1" lang="ja-JP" altLang="en-US" sz="1050" dirty="0"/>
          </a:p>
        </p:txBody>
      </p:sp>
      <p:sp>
        <p:nvSpPr>
          <p:cNvPr id="5" name="スライド番号プレースホルダー 4">
            <a:extLst>
              <a:ext uri="{FF2B5EF4-FFF2-40B4-BE49-F238E27FC236}">
                <a16:creationId xmlns:a16="http://schemas.microsoft.com/office/drawing/2014/main" id="{BECF099A-3AB4-453A-9E0D-9377F65C3E55}"/>
              </a:ext>
            </a:extLst>
          </p:cNvPr>
          <p:cNvSpPr>
            <a:spLocks noGrp="1"/>
          </p:cNvSpPr>
          <p:nvPr>
            <p:ph type="sldNum" sz="quarter" idx="12"/>
          </p:nvPr>
        </p:nvSpPr>
        <p:spPr>
          <a:xfrm>
            <a:off x="7086600" y="6553260"/>
            <a:ext cx="2057400" cy="365125"/>
          </a:xfrm>
        </p:spPr>
        <p:txBody>
          <a:bodyPr/>
          <a:lstStyle/>
          <a:p>
            <a:fld id="{0964516F-A834-419C-8A77-8FB5B980A6CF}" type="slidenum">
              <a:rPr kumimoji="1" lang="ja-JP" altLang="en-US" sz="2000" smtClean="0"/>
              <a:t>8</a:t>
            </a:fld>
            <a:endParaRPr kumimoji="1" lang="ja-JP" altLang="en-US" sz="2000" dirty="0"/>
          </a:p>
        </p:txBody>
      </p:sp>
    </p:spTree>
    <p:extLst>
      <p:ext uri="{BB962C8B-B14F-4D97-AF65-F5344CB8AC3E}">
        <p14:creationId xmlns:p14="http://schemas.microsoft.com/office/powerpoint/2010/main" val="21990220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11730</TotalTime>
  <Words>5179</Words>
  <Application>Microsoft Office PowerPoint</Application>
  <PresentationFormat>画面に合わせる (4:3)</PresentationFormat>
  <Paragraphs>78</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8</vt:i4>
      </vt:variant>
    </vt:vector>
  </HeadingPairs>
  <TitlesOfParts>
    <vt:vector size="16" baseType="lpstr">
      <vt:lpstr>&amp;quot</vt:lpstr>
      <vt:lpstr>游ゴシック</vt:lpstr>
      <vt:lpstr>游ゴシック Light</vt:lpstr>
      <vt:lpstr>Arial</vt:lpstr>
      <vt:lpstr>Calibri</vt:lpstr>
      <vt:lpstr>Calibri Light</vt:lpstr>
      <vt:lpstr>Office テーマ</vt:lpstr>
      <vt:lpstr>1_Office テーマ</vt:lpstr>
      <vt:lpstr>真生会館 学び合いの会 分科会 教皇フランシスコの思想 　 科学者も宗教者もbelievers realityをunderstandするために一見異なる公理系をbelieveする者達</vt:lpstr>
      <vt:lpstr>distinctive approaches to understanding reality Laudato Si’ 62,63 　科学者も宗教者もbelievers。⇒　realityをunderstandするために一見異なる公理系をbelieveする者達。</vt:lpstr>
      <vt:lpstr>人新世（英: Anthropocene）：人類が地球の生態系に重大な影響を与える時代 Laudato Si’ 101,102　生態学的危機（ecological crisis）の人間的根源　</vt:lpstr>
      <vt:lpstr>bridge 8：quantum leap Laudato Si’ 103 　量子論的跳躍</vt:lpstr>
      <vt:lpstr>健全な倫理・文化・霊性を持っていると主張することはできない Laudato Si’ 105　utilitarian ethics（効用主義倫理、一般的和訳は「功利主義倫理」）への批判</vt:lpstr>
      <vt:lpstr>社会制度だけを決定したつもりが、実は、どの様な社会を築きたいのかまでも決定している。 Laudato Si’ 107, 108　意志決定という私達のcapacityが縮小されようとしている。</vt:lpstr>
      <vt:lpstr>a scienceが解決策を提供しようとするならば、他の知識分野、 例えば哲学や社会倫理などが生み出すdata（感覚与件）を必ず考慮に入れなければならない。 Laudato Si’ 110</vt:lpstr>
      <vt:lpstr>私達は直ちに、文化を大胆に変革することに着手しなければならない。 Laudato Si’ 114, 115　人新世の危機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真生会館 学び合いの会 分科会 教皇フランシスコの思想 　 Building bridges between  peoples and individuals   　その2：bridges一つ一つの解説</dc:title>
  <dc:creator>Saito Jun</dc:creator>
  <cp:lastModifiedBy>Saito Jun</cp:lastModifiedBy>
  <cp:revision>202</cp:revision>
  <dcterms:created xsi:type="dcterms:W3CDTF">2020-05-05T00:21:00Z</dcterms:created>
  <dcterms:modified xsi:type="dcterms:W3CDTF">2020-07-11T22:27:13Z</dcterms:modified>
</cp:coreProperties>
</file>